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58" r:id="rId4"/>
    <p:sldId id="259" r:id="rId5"/>
    <p:sldId id="260" r:id="rId6"/>
    <p:sldId id="261" r:id="rId7"/>
    <p:sldId id="262" r:id="rId8"/>
    <p:sldId id="285" r:id="rId9"/>
    <p:sldId id="263" r:id="rId10"/>
    <p:sldId id="264" r:id="rId11"/>
    <p:sldId id="265" r:id="rId12"/>
    <p:sldId id="267" r:id="rId13"/>
    <p:sldId id="268" r:id="rId14"/>
    <p:sldId id="269" r:id="rId15"/>
    <p:sldId id="270" r:id="rId16"/>
    <p:sldId id="271" r:id="rId17"/>
    <p:sldId id="286" r:id="rId18"/>
    <p:sldId id="272" r:id="rId19"/>
    <p:sldId id="282" r:id="rId20"/>
    <p:sldId id="273" r:id="rId21"/>
    <p:sldId id="274" r:id="rId22"/>
    <p:sldId id="275" r:id="rId23"/>
    <p:sldId id="276" r:id="rId24"/>
    <p:sldId id="277" r:id="rId25"/>
    <p:sldId id="278" r:id="rId26"/>
    <p:sldId id="279" r:id="rId27"/>
    <p:sldId id="280" r:id="rId28"/>
    <p:sldId id="281" r:id="rId29"/>
    <p:sldId id="266" r:id="rId30"/>
    <p:sldId id="283"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15B1D2-1880-4B42-A981-345A31ACAFF5}"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F1D16F8A-FDD0-42B6-9A66-ED93764D7B7E}">
      <dgm:prSet custT="1"/>
      <dgm:spPr/>
      <dgm:t>
        <a:bodyPr/>
        <a:lstStyle/>
        <a:p>
          <a:pPr>
            <a:lnSpc>
              <a:spcPct val="100000"/>
            </a:lnSpc>
          </a:pPr>
          <a:r>
            <a:rPr lang="en-US" sz="2000" dirty="0"/>
            <a:t>ESP 8266 and ESP32 CAM Modules are connected to the each other using GPIO pins</a:t>
          </a:r>
          <a:r>
            <a:rPr lang="en-US" sz="1400" dirty="0"/>
            <a:t>.</a:t>
          </a:r>
        </a:p>
      </dgm:t>
    </dgm:pt>
    <dgm:pt modelId="{6FBE3949-6E75-407F-9B0A-8E7684379261}" type="parTrans" cxnId="{BF0DAB35-088F-49E3-B36F-8E975F3033B2}">
      <dgm:prSet/>
      <dgm:spPr/>
      <dgm:t>
        <a:bodyPr/>
        <a:lstStyle/>
        <a:p>
          <a:endParaRPr lang="en-US"/>
        </a:p>
      </dgm:t>
    </dgm:pt>
    <dgm:pt modelId="{9AA60110-9719-4AA7-B79B-6E8F193B2C4E}" type="sibTrans" cxnId="{BF0DAB35-088F-49E3-B36F-8E975F3033B2}">
      <dgm:prSet/>
      <dgm:spPr/>
      <dgm:t>
        <a:bodyPr/>
        <a:lstStyle/>
        <a:p>
          <a:endParaRPr lang="en-US"/>
        </a:p>
      </dgm:t>
    </dgm:pt>
    <dgm:pt modelId="{AD3905DF-533C-4770-8112-42643E8C35E1}">
      <dgm:prSet custT="1"/>
      <dgm:spPr/>
      <dgm:t>
        <a:bodyPr/>
        <a:lstStyle/>
        <a:p>
          <a:pPr>
            <a:lnSpc>
              <a:spcPct val="100000"/>
            </a:lnSpc>
          </a:pPr>
          <a:r>
            <a:rPr lang="en-US" sz="1800" dirty="0"/>
            <a:t>A GPIO is a signal pin on an integrated circuit or board that can be used to perform digital input or output functions. </a:t>
          </a:r>
        </a:p>
      </dgm:t>
    </dgm:pt>
    <dgm:pt modelId="{8AC143F3-044B-4390-8957-B2CC0E61D348}" type="parTrans" cxnId="{BA86AB63-9797-4F80-BD58-2E0FA8DA9966}">
      <dgm:prSet/>
      <dgm:spPr/>
      <dgm:t>
        <a:bodyPr/>
        <a:lstStyle/>
        <a:p>
          <a:endParaRPr lang="en-US"/>
        </a:p>
      </dgm:t>
    </dgm:pt>
    <dgm:pt modelId="{840363AF-52D7-4FF1-9CE1-D44F9BE74741}" type="sibTrans" cxnId="{BA86AB63-9797-4F80-BD58-2E0FA8DA9966}">
      <dgm:prSet/>
      <dgm:spPr/>
      <dgm:t>
        <a:bodyPr/>
        <a:lstStyle/>
        <a:p>
          <a:endParaRPr lang="en-US"/>
        </a:p>
      </dgm:t>
    </dgm:pt>
    <dgm:pt modelId="{C45CFC3B-F594-4D2D-9107-0E060E4B1677}">
      <dgm:prSet custT="1"/>
      <dgm:spPr/>
      <dgm:t>
        <a:bodyPr/>
        <a:lstStyle/>
        <a:p>
          <a:pPr>
            <a:lnSpc>
              <a:spcPct val="100000"/>
            </a:lnSpc>
          </a:pPr>
          <a:r>
            <a:rPr lang="en-US" sz="1400" dirty="0"/>
            <a:t>By design it has no predefined purpose and can be used by the hardware or software developer to perform the functions they choose. Typical applications include controlling LEDs, reading switches and controlling various types of sensors.</a:t>
          </a:r>
        </a:p>
      </dgm:t>
    </dgm:pt>
    <dgm:pt modelId="{989508BE-9EAD-4DBC-AC17-3658CE9A427E}" type="parTrans" cxnId="{1751CBEC-A858-422F-A075-74EDB720F9D4}">
      <dgm:prSet/>
      <dgm:spPr/>
      <dgm:t>
        <a:bodyPr/>
        <a:lstStyle/>
        <a:p>
          <a:endParaRPr lang="en-US"/>
        </a:p>
      </dgm:t>
    </dgm:pt>
    <dgm:pt modelId="{222653BA-05E2-44BB-8048-27D01EDFA0F8}" type="sibTrans" cxnId="{1751CBEC-A858-422F-A075-74EDB720F9D4}">
      <dgm:prSet/>
      <dgm:spPr/>
      <dgm:t>
        <a:bodyPr/>
        <a:lstStyle/>
        <a:p>
          <a:endParaRPr lang="en-US"/>
        </a:p>
      </dgm:t>
    </dgm:pt>
    <dgm:pt modelId="{210D1DAF-91BC-4827-9332-69BE49A72182}" type="pres">
      <dgm:prSet presAssocID="{5615B1D2-1880-4B42-A981-345A31ACAFF5}" presName="root" presStyleCnt="0">
        <dgm:presLayoutVars>
          <dgm:dir/>
          <dgm:resizeHandles val="exact"/>
        </dgm:presLayoutVars>
      </dgm:prSet>
      <dgm:spPr/>
    </dgm:pt>
    <dgm:pt modelId="{884C96F0-88E8-49B7-9274-6915AA6ABB81}" type="pres">
      <dgm:prSet presAssocID="{F1D16F8A-FDD0-42B6-9A66-ED93764D7B7E}" presName="compNode" presStyleCnt="0"/>
      <dgm:spPr/>
    </dgm:pt>
    <dgm:pt modelId="{C48B9FC3-1026-41A0-AC15-AD61E5E626D8}" type="pres">
      <dgm:prSet presAssocID="{F1D16F8A-FDD0-42B6-9A66-ED93764D7B7E}" presName="bgRect" presStyleLbl="bgShp" presStyleIdx="0" presStyleCnt="3"/>
      <dgm:spPr/>
    </dgm:pt>
    <dgm:pt modelId="{E1D2558F-849F-47E7-AF6B-B121C9A37A4E}" type="pres">
      <dgm:prSet presAssocID="{F1D16F8A-FDD0-42B6-9A66-ED93764D7B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DADE320-DBEE-46F1-BDDA-9B9B5C9142DE}" type="pres">
      <dgm:prSet presAssocID="{F1D16F8A-FDD0-42B6-9A66-ED93764D7B7E}" presName="spaceRect" presStyleCnt="0"/>
      <dgm:spPr/>
    </dgm:pt>
    <dgm:pt modelId="{E30D36CC-022F-44E3-BCBF-1C038FF9E101}" type="pres">
      <dgm:prSet presAssocID="{F1D16F8A-FDD0-42B6-9A66-ED93764D7B7E}" presName="parTx" presStyleLbl="revTx" presStyleIdx="0" presStyleCnt="3">
        <dgm:presLayoutVars>
          <dgm:chMax val="0"/>
          <dgm:chPref val="0"/>
        </dgm:presLayoutVars>
      </dgm:prSet>
      <dgm:spPr/>
    </dgm:pt>
    <dgm:pt modelId="{FB215CEA-E602-47BF-9F52-617F33CD3653}" type="pres">
      <dgm:prSet presAssocID="{9AA60110-9719-4AA7-B79B-6E8F193B2C4E}" presName="sibTrans" presStyleCnt="0"/>
      <dgm:spPr/>
    </dgm:pt>
    <dgm:pt modelId="{C1384265-DF0F-4B4A-AC98-C38BC726D78F}" type="pres">
      <dgm:prSet presAssocID="{AD3905DF-533C-4770-8112-42643E8C35E1}" presName="compNode" presStyleCnt="0"/>
      <dgm:spPr/>
    </dgm:pt>
    <dgm:pt modelId="{C345C4F3-52F0-4C6A-8A43-77CB92622EF7}" type="pres">
      <dgm:prSet presAssocID="{AD3905DF-533C-4770-8112-42643E8C35E1}" presName="bgRect" presStyleLbl="bgShp" presStyleIdx="1" presStyleCnt="3"/>
      <dgm:spPr/>
    </dgm:pt>
    <dgm:pt modelId="{7EAE914C-019C-415E-BAE7-1E678F0C6025}" type="pres">
      <dgm:prSet presAssocID="{AD3905DF-533C-4770-8112-42643E8C35E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BAB92AC-DFF4-402B-80D8-F24B3278C172}" type="pres">
      <dgm:prSet presAssocID="{AD3905DF-533C-4770-8112-42643E8C35E1}" presName="spaceRect" presStyleCnt="0"/>
      <dgm:spPr/>
    </dgm:pt>
    <dgm:pt modelId="{A94A671F-43FE-4E15-9184-1954FF6426A8}" type="pres">
      <dgm:prSet presAssocID="{AD3905DF-533C-4770-8112-42643E8C35E1}" presName="parTx" presStyleLbl="revTx" presStyleIdx="1" presStyleCnt="3">
        <dgm:presLayoutVars>
          <dgm:chMax val="0"/>
          <dgm:chPref val="0"/>
        </dgm:presLayoutVars>
      </dgm:prSet>
      <dgm:spPr/>
    </dgm:pt>
    <dgm:pt modelId="{77620D8D-8AAB-42B9-AC6F-D2F48698A969}" type="pres">
      <dgm:prSet presAssocID="{840363AF-52D7-4FF1-9CE1-D44F9BE74741}" presName="sibTrans" presStyleCnt="0"/>
      <dgm:spPr/>
    </dgm:pt>
    <dgm:pt modelId="{572DF041-14DC-4645-8486-A169D8BA0359}" type="pres">
      <dgm:prSet presAssocID="{C45CFC3B-F594-4D2D-9107-0E060E4B1677}" presName="compNode" presStyleCnt="0"/>
      <dgm:spPr/>
    </dgm:pt>
    <dgm:pt modelId="{423003DB-2037-4D5B-9E58-4542DAB54477}" type="pres">
      <dgm:prSet presAssocID="{C45CFC3B-F594-4D2D-9107-0E060E4B1677}" presName="bgRect" presStyleLbl="bgShp" presStyleIdx="2" presStyleCnt="3"/>
      <dgm:spPr/>
    </dgm:pt>
    <dgm:pt modelId="{854B844E-326E-4F1B-B30D-C3A6A0E95190}" type="pres">
      <dgm:prSet presAssocID="{C45CFC3B-F594-4D2D-9107-0E060E4B16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E6D1B64C-ADF8-4E89-B421-D6D952FDD2A9}" type="pres">
      <dgm:prSet presAssocID="{C45CFC3B-F594-4D2D-9107-0E060E4B1677}" presName="spaceRect" presStyleCnt="0"/>
      <dgm:spPr/>
    </dgm:pt>
    <dgm:pt modelId="{2D22E35C-106E-425A-AD61-F0F3FAEB22AA}" type="pres">
      <dgm:prSet presAssocID="{C45CFC3B-F594-4D2D-9107-0E060E4B1677}" presName="parTx" presStyleLbl="revTx" presStyleIdx="2" presStyleCnt="3">
        <dgm:presLayoutVars>
          <dgm:chMax val="0"/>
          <dgm:chPref val="0"/>
        </dgm:presLayoutVars>
      </dgm:prSet>
      <dgm:spPr/>
    </dgm:pt>
  </dgm:ptLst>
  <dgm:cxnLst>
    <dgm:cxn modelId="{93EEA512-5DE5-4841-83A9-3295ED5FFEF2}" type="presOf" srcId="{5615B1D2-1880-4B42-A981-345A31ACAFF5}" destId="{210D1DAF-91BC-4827-9332-69BE49A72182}" srcOrd="0" destOrd="0" presId="urn:microsoft.com/office/officeart/2018/2/layout/IconVerticalSolidList"/>
    <dgm:cxn modelId="{BF0DAB35-088F-49E3-B36F-8E975F3033B2}" srcId="{5615B1D2-1880-4B42-A981-345A31ACAFF5}" destId="{F1D16F8A-FDD0-42B6-9A66-ED93764D7B7E}" srcOrd="0" destOrd="0" parTransId="{6FBE3949-6E75-407F-9B0A-8E7684379261}" sibTransId="{9AA60110-9719-4AA7-B79B-6E8F193B2C4E}"/>
    <dgm:cxn modelId="{BA86AB63-9797-4F80-BD58-2E0FA8DA9966}" srcId="{5615B1D2-1880-4B42-A981-345A31ACAFF5}" destId="{AD3905DF-533C-4770-8112-42643E8C35E1}" srcOrd="1" destOrd="0" parTransId="{8AC143F3-044B-4390-8957-B2CC0E61D348}" sibTransId="{840363AF-52D7-4FF1-9CE1-D44F9BE74741}"/>
    <dgm:cxn modelId="{B78AC047-B341-48A8-A5A1-23B13F35809D}" type="presOf" srcId="{AD3905DF-533C-4770-8112-42643E8C35E1}" destId="{A94A671F-43FE-4E15-9184-1954FF6426A8}" srcOrd="0" destOrd="0" presId="urn:microsoft.com/office/officeart/2018/2/layout/IconVerticalSolidList"/>
    <dgm:cxn modelId="{D7170B91-1427-40A8-BFAA-F2595DDC5CE3}" type="presOf" srcId="{F1D16F8A-FDD0-42B6-9A66-ED93764D7B7E}" destId="{E30D36CC-022F-44E3-BCBF-1C038FF9E101}" srcOrd="0" destOrd="0" presId="urn:microsoft.com/office/officeart/2018/2/layout/IconVerticalSolidList"/>
    <dgm:cxn modelId="{2F4D6BCF-E673-4FC8-952A-43C4BD992AE2}" type="presOf" srcId="{C45CFC3B-F594-4D2D-9107-0E060E4B1677}" destId="{2D22E35C-106E-425A-AD61-F0F3FAEB22AA}" srcOrd="0" destOrd="0" presId="urn:microsoft.com/office/officeart/2018/2/layout/IconVerticalSolidList"/>
    <dgm:cxn modelId="{1751CBEC-A858-422F-A075-74EDB720F9D4}" srcId="{5615B1D2-1880-4B42-A981-345A31ACAFF5}" destId="{C45CFC3B-F594-4D2D-9107-0E060E4B1677}" srcOrd="2" destOrd="0" parTransId="{989508BE-9EAD-4DBC-AC17-3658CE9A427E}" sibTransId="{222653BA-05E2-44BB-8048-27D01EDFA0F8}"/>
    <dgm:cxn modelId="{CD9F21E5-DB5B-4CA5-B090-EFB320D30B3C}" type="presParOf" srcId="{210D1DAF-91BC-4827-9332-69BE49A72182}" destId="{884C96F0-88E8-49B7-9274-6915AA6ABB81}" srcOrd="0" destOrd="0" presId="urn:microsoft.com/office/officeart/2018/2/layout/IconVerticalSolidList"/>
    <dgm:cxn modelId="{21A6F2E0-1B6E-4755-B535-A9311E9DF2CC}" type="presParOf" srcId="{884C96F0-88E8-49B7-9274-6915AA6ABB81}" destId="{C48B9FC3-1026-41A0-AC15-AD61E5E626D8}" srcOrd="0" destOrd="0" presId="urn:microsoft.com/office/officeart/2018/2/layout/IconVerticalSolidList"/>
    <dgm:cxn modelId="{08CBEE02-0978-49E7-B102-B2C1B41CA2BA}" type="presParOf" srcId="{884C96F0-88E8-49B7-9274-6915AA6ABB81}" destId="{E1D2558F-849F-47E7-AF6B-B121C9A37A4E}" srcOrd="1" destOrd="0" presId="urn:microsoft.com/office/officeart/2018/2/layout/IconVerticalSolidList"/>
    <dgm:cxn modelId="{D3F129B4-892F-4B31-8212-48016214BB38}" type="presParOf" srcId="{884C96F0-88E8-49B7-9274-6915AA6ABB81}" destId="{ADADE320-DBEE-46F1-BDDA-9B9B5C9142DE}" srcOrd="2" destOrd="0" presId="urn:microsoft.com/office/officeart/2018/2/layout/IconVerticalSolidList"/>
    <dgm:cxn modelId="{C875B6B5-F7A4-4875-AB49-129A37024AB7}" type="presParOf" srcId="{884C96F0-88E8-49B7-9274-6915AA6ABB81}" destId="{E30D36CC-022F-44E3-BCBF-1C038FF9E101}" srcOrd="3" destOrd="0" presId="urn:microsoft.com/office/officeart/2018/2/layout/IconVerticalSolidList"/>
    <dgm:cxn modelId="{CE1D58BF-17EE-4C24-92C7-63E5C39E90B5}" type="presParOf" srcId="{210D1DAF-91BC-4827-9332-69BE49A72182}" destId="{FB215CEA-E602-47BF-9F52-617F33CD3653}" srcOrd="1" destOrd="0" presId="urn:microsoft.com/office/officeart/2018/2/layout/IconVerticalSolidList"/>
    <dgm:cxn modelId="{49EADE64-F820-49CF-8F78-5B36065984A6}" type="presParOf" srcId="{210D1DAF-91BC-4827-9332-69BE49A72182}" destId="{C1384265-DF0F-4B4A-AC98-C38BC726D78F}" srcOrd="2" destOrd="0" presId="urn:microsoft.com/office/officeart/2018/2/layout/IconVerticalSolidList"/>
    <dgm:cxn modelId="{FBC44414-CC4A-4A63-B01F-B998EE60DA6B}" type="presParOf" srcId="{C1384265-DF0F-4B4A-AC98-C38BC726D78F}" destId="{C345C4F3-52F0-4C6A-8A43-77CB92622EF7}" srcOrd="0" destOrd="0" presId="urn:microsoft.com/office/officeart/2018/2/layout/IconVerticalSolidList"/>
    <dgm:cxn modelId="{51A84D52-C7F3-47AC-9C9A-204721958648}" type="presParOf" srcId="{C1384265-DF0F-4B4A-AC98-C38BC726D78F}" destId="{7EAE914C-019C-415E-BAE7-1E678F0C6025}" srcOrd="1" destOrd="0" presId="urn:microsoft.com/office/officeart/2018/2/layout/IconVerticalSolidList"/>
    <dgm:cxn modelId="{75BD4C2F-EDCE-4FAB-9A28-5DA79B6D3A4B}" type="presParOf" srcId="{C1384265-DF0F-4B4A-AC98-C38BC726D78F}" destId="{CBAB92AC-DFF4-402B-80D8-F24B3278C172}" srcOrd="2" destOrd="0" presId="urn:microsoft.com/office/officeart/2018/2/layout/IconVerticalSolidList"/>
    <dgm:cxn modelId="{FB505FD6-E5B9-4151-8835-6A5BAC3F0B34}" type="presParOf" srcId="{C1384265-DF0F-4B4A-AC98-C38BC726D78F}" destId="{A94A671F-43FE-4E15-9184-1954FF6426A8}" srcOrd="3" destOrd="0" presId="urn:microsoft.com/office/officeart/2018/2/layout/IconVerticalSolidList"/>
    <dgm:cxn modelId="{A35B4A5D-D3F8-42D8-A684-16F51FEFCABC}" type="presParOf" srcId="{210D1DAF-91BC-4827-9332-69BE49A72182}" destId="{77620D8D-8AAB-42B9-AC6F-D2F48698A969}" srcOrd="3" destOrd="0" presId="urn:microsoft.com/office/officeart/2018/2/layout/IconVerticalSolidList"/>
    <dgm:cxn modelId="{45BDDFF5-F1A1-43B4-B8B3-F0BD6C96969C}" type="presParOf" srcId="{210D1DAF-91BC-4827-9332-69BE49A72182}" destId="{572DF041-14DC-4645-8486-A169D8BA0359}" srcOrd="4" destOrd="0" presId="urn:microsoft.com/office/officeart/2018/2/layout/IconVerticalSolidList"/>
    <dgm:cxn modelId="{7DB90A1A-1277-4597-AA3F-F59AA6327E8E}" type="presParOf" srcId="{572DF041-14DC-4645-8486-A169D8BA0359}" destId="{423003DB-2037-4D5B-9E58-4542DAB54477}" srcOrd="0" destOrd="0" presId="urn:microsoft.com/office/officeart/2018/2/layout/IconVerticalSolidList"/>
    <dgm:cxn modelId="{3E0D3031-001C-47C1-9294-D60BA701D53B}" type="presParOf" srcId="{572DF041-14DC-4645-8486-A169D8BA0359}" destId="{854B844E-326E-4F1B-B30D-C3A6A0E95190}" srcOrd="1" destOrd="0" presId="urn:microsoft.com/office/officeart/2018/2/layout/IconVerticalSolidList"/>
    <dgm:cxn modelId="{A3C9D00F-486C-466A-826B-E1D8E9EE3491}" type="presParOf" srcId="{572DF041-14DC-4645-8486-A169D8BA0359}" destId="{E6D1B64C-ADF8-4E89-B421-D6D952FDD2A9}" srcOrd="2" destOrd="0" presId="urn:microsoft.com/office/officeart/2018/2/layout/IconVerticalSolidList"/>
    <dgm:cxn modelId="{7F520D06-6B08-4EB9-9FD9-D3DAB961396A}" type="presParOf" srcId="{572DF041-14DC-4645-8486-A169D8BA0359}" destId="{2D22E35C-106E-425A-AD61-F0F3FAEB22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3BA6A0-5BF6-47E3-99A7-5DDACF72769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FC776E-EA49-4D37-9013-9E1349DE0B55}">
      <dgm:prSet/>
      <dgm:spPr/>
      <dgm:t>
        <a:bodyPr/>
        <a:lstStyle/>
        <a:p>
          <a:r>
            <a:rPr lang="en-US"/>
            <a:t>As there is no USB port available on esp32 cam module. So, to upload the code on this board there are different ways</a:t>
          </a:r>
        </a:p>
      </dgm:t>
    </dgm:pt>
    <dgm:pt modelId="{8E4B0DB0-5273-46FD-98E1-C97BE51697A9}" type="parTrans" cxnId="{2E361B7C-0CC9-45A5-A8E7-E6EC414880AE}">
      <dgm:prSet/>
      <dgm:spPr/>
      <dgm:t>
        <a:bodyPr/>
        <a:lstStyle/>
        <a:p>
          <a:endParaRPr lang="en-US"/>
        </a:p>
      </dgm:t>
    </dgm:pt>
    <dgm:pt modelId="{D2B92ED4-6888-4EF1-B4AC-FC94686E268E}" type="sibTrans" cxnId="{2E361B7C-0CC9-45A5-A8E7-E6EC414880AE}">
      <dgm:prSet/>
      <dgm:spPr/>
      <dgm:t>
        <a:bodyPr/>
        <a:lstStyle/>
        <a:p>
          <a:endParaRPr lang="en-US"/>
        </a:p>
      </dgm:t>
    </dgm:pt>
    <dgm:pt modelId="{D563C829-38C9-4E2B-9B7A-8631174BC075}">
      <dgm:prSet/>
      <dgm:spPr/>
      <dgm:t>
        <a:bodyPr/>
        <a:lstStyle/>
        <a:p>
          <a:r>
            <a:rPr lang="en-US"/>
            <a:t>First way is that we can take help of FTDI Programmer</a:t>
          </a:r>
        </a:p>
      </dgm:t>
    </dgm:pt>
    <dgm:pt modelId="{25A51C7C-FB2B-45E9-967B-B972C1FEBEAF}" type="parTrans" cxnId="{92A3E85D-111A-4E49-90B2-5631EA8595D4}">
      <dgm:prSet/>
      <dgm:spPr/>
      <dgm:t>
        <a:bodyPr/>
        <a:lstStyle/>
        <a:p>
          <a:endParaRPr lang="en-US"/>
        </a:p>
      </dgm:t>
    </dgm:pt>
    <dgm:pt modelId="{BD50CF8C-DA84-4D0E-9614-FD03D876FAFD}" type="sibTrans" cxnId="{92A3E85D-111A-4E49-90B2-5631EA8595D4}">
      <dgm:prSet/>
      <dgm:spPr/>
      <dgm:t>
        <a:bodyPr/>
        <a:lstStyle/>
        <a:p>
          <a:endParaRPr lang="en-US"/>
        </a:p>
      </dgm:t>
    </dgm:pt>
    <dgm:pt modelId="{F0AE6E84-94E3-484D-97D3-202A97492CB8}">
      <dgm:prSet/>
      <dgm:spPr/>
      <dgm:t>
        <a:bodyPr/>
        <a:lstStyle/>
        <a:p>
          <a:r>
            <a:rPr lang="en-US"/>
            <a:t>Second option is that is that we can take help of ESP8266.</a:t>
          </a:r>
        </a:p>
      </dgm:t>
    </dgm:pt>
    <dgm:pt modelId="{83CE995B-67FC-48E9-89FD-F5856793E110}" type="parTrans" cxnId="{2E4F09B4-9E61-4E65-90A5-7E1715D5AFFD}">
      <dgm:prSet/>
      <dgm:spPr/>
      <dgm:t>
        <a:bodyPr/>
        <a:lstStyle/>
        <a:p>
          <a:endParaRPr lang="en-US"/>
        </a:p>
      </dgm:t>
    </dgm:pt>
    <dgm:pt modelId="{14D0BFB6-6E6E-4A0F-9833-CDBE51D37634}" type="sibTrans" cxnId="{2E4F09B4-9E61-4E65-90A5-7E1715D5AFFD}">
      <dgm:prSet/>
      <dgm:spPr/>
      <dgm:t>
        <a:bodyPr/>
        <a:lstStyle/>
        <a:p>
          <a:endParaRPr lang="en-US"/>
        </a:p>
      </dgm:t>
    </dgm:pt>
    <dgm:pt modelId="{14FDD74A-BBF1-4748-B67F-8256B14FEE8C}">
      <dgm:prSet/>
      <dgm:spPr/>
      <dgm:t>
        <a:bodyPr/>
        <a:lstStyle/>
        <a:p>
          <a:r>
            <a:rPr lang="en-US"/>
            <a:t>Upload code through the U0R and U0T pins (serial pins).</a:t>
          </a:r>
        </a:p>
      </dgm:t>
    </dgm:pt>
    <dgm:pt modelId="{CE10EED3-4CA8-4D43-9017-F8A909744EE6}" type="parTrans" cxnId="{06960686-935F-46F9-B72D-B0A57A420D3F}">
      <dgm:prSet/>
      <dgm:spPr/>
      <dgm:t>
        <a:bodyPr/>
        <a:lstStyle/>
        <a:p>
          <a:endParaRPr lang="en-US"/>
        </a:p>
      </dgm:t>
    </dgm:pt>
    <dgm:pt modelId="{84CDE3BA-0505-4B34-9530-1E928A938F9A}" type="sibTrans" cxnId="{06960686-935F-46F9-B72D-B0A57A420D3F}">
      <dgm:prSet/>
      <dgm:spPr/>
      <dgm:t>
        <a:bodyPr/>
        <a:lstStyle/>
        <a:p>
          <a:endParaRPr lang="en-US"/>
        </a:p>
      </dgm:t>
    </dgm:pt>
    <dgm:pt modelId="{0CC13474-F121-4E56-B164-065E7930760C}" type="pres">
      <dgm:prSet presAssocID="{FF3BA6A0-5BF6-47E3-99A7-5DDACF72769A}" presName="root" presStyleCnt="0">
        <dgm:presLayoutVars>
          <dgm:dir/>
          <dgm:resizeHandles val="exact"/>
        </dgm:presLayoutVars>
      </dgm:prSet>
      <dgm:spPr/>
    </dgm:pt>
    <dgm:pt modelId="{343BBBB2-ED11-477C-942A-8E012550C202}" type="pres">
      <dgm:prSet presAssocID="{39FC776E-EA49-4D37-9013-9E1349DE0B55}" presName="compNode" presStyleCnt="0"/>
      <dgm:spPr/>
    </dgm:pt>
    <dgm:pt modelId="{5BC0555F-F39A-4B15-B28A-3234E8A07D71}" type="pres">
      <dgm:prSet presAssocID="{39FC776E-EA49-4D37-9013-9E1349DE0B55}" presName="bgRect" presStyleLbl="bgShp" presStyleIdx="0" presStyleCnt="4"/>
      <dgm:spPr/>
    </dgm:pt>
    <dgm:pt modelId="{4BE1E66F-E5B4-4280-B676-D6540B381BED}" type="pres">
      <dgm:prSet presAssocID="{39FC776E-EA49-4D37-9013-9E1349DE0B5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B"/>
        </a:ext>
      </dgm:extLst>
    </dgm:pt>
    <dgm:pt modelId="{6E42A9B9-72F1-45DF-B8ED-64957C9889F1}" type="pres">
      <dgm:prSet presAssocID="{39FC776E-EA49-4D37-9013-9E1349DE0B55}" presName="spaceRect" presStyleCnt="0"/>
      <dgm:spPr/>
    </dgm:pt>
    <dgm:pt modelId="{BC8B98F3-01A9-459A-9B19-9ABEB7410B13}" type="pres">
      <dgm:prSet presAssocID="{39FC776E-EA49-4D37-9013-9E1349DE0B55}" presName="parTx" presStyleLbl="revTx" presStyleIdx="0" presStyleCnt="4">
        <dgm:presLayoutVars>
          <dgm:chMax val="0"/>
          <dgm:chPref val="0"/>
        </dgm:presLayoutVars>
      </dgm:prSet>
      <dgm:spPr/>
    </dgm:pt>
    <dgm:pt modelId="{BC013144-122E-4E77-BD38-9533FE738152}" type="pres">
      <dgm:prSet presAssocID="{D2B92ED4-6888-4EF1-B4AC-FC94686E268E}" presName="sibTrans" presStyleCnt="0"/>
      <dgm:spPr/>
    </dgm:pt>
    <dgm:pt modelId="{147D52B4-46D1-453F-A42D-113C9CEEB8D4}" type="pres">
      <dgm:prSet presAssocID="{D563C829-38C9-4E2B-9B7A-8631174BC075}" presName="compNode" presStyleCnt="0"/>
      <dgm:spPr/>
    </dgm:pt>
    <dgm:pt modelId="{6A767E7B-2325-48D9-A1A1-F4226A8A34B0}" type="pres">
      <dgm:prSet presAssocID="{D563C829-38C9-4E2B-9B7A-8631174BC075}" presName="bgRect" presStyleLbl="bgShp" presStyleIdx="1" presStyleCnt="4"/>
      <dgm:spPr/>
    </dgm:pt>
    <dgm:pt modelId="{1EB76BE0-B3C8-466B-A59C-6C58556893C0}" type="pres">
      <dgm:prSet presAssocID="{D563C829-38C9-4E2B-9B7A-8631174BC07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19382BAC-8E3A-495A-9B5A-AA0DFCFDCCAA}" type="pres">
      <dgm:prSet presAssocID="{D563C829-38C9-4E2B-9B7A-8631174BC075}" presName="spaceRect" presStyleCnt="0"/>
      <dgm:spPr/>
    </dgm:pt>
    <dgm:pt modelId="{C22FC71C-279E-4597-B78C-736C9EE83AC8}" type="pres">
      <dgm:prSet presAssocID="{D563C829-38C9-4E2B-9B7A-8631174BC075}" presName="parTx" presStyleLbl="revTx" presStyleIdx="1" presStyleCnt="4">
        <dgm:presLayoutVars>
          <dgm:chMax val="0"/>
          <dgm:chPref val="0"/>
        </dgm:presLayoutVars>
      </dgm:prSet>
      <dgm:spPr/>
    </dgm:pt>
    <dgm:pt modelId="{631570E9-4441-4D6E-B129-851BEB5F92D0}" type="pres">
      <dgm:prSet presAssocID="{BD50CF8C-DA84-4D0E-9614-FD03D876FAFD}" presName="sibTrans" presStyleCnt="0"/>
      <dgm:spPr/>
    </dgm:pt>
    <dgm:pt modelId="{D244E650-809B-4DA2-9E41-34622AEC64E8}" type="pres">
      <dgm:prSet presAssocID="{F0AE6E84-94E3-484D-97D3-202A97492CB8}" presName="compNode" presStyleCnt="0"/>
      <dgm:spPr/>
    </dgm:pt>
    <dgm:pt modelId="{014FD4C4-2A1A-453C-9E14-736398655D87}" type="pres">
      <dgm:prSet presAssocID="{F0AE6E84-94E3-484D-97D3-202A97492CB8}" presName="bgRect" presStyleLbl="bgShp" presStyleIdx="2" presStyleCnt="4"/>
      <dgm:spPr/>
    </dgm:pt>
    <dgm:pt modelId="{8ADC37C9-67A4-4E45-B531-ACB8DD9C84BB}" type="pres">
      <dgm:prSet presAssocID="{F0AE6E84-94E3-484D-97D3-202A97492CB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9D671CE0-57D0-4C96-B6D6-693796E6CA22}" type="pres">
      <dgm:prSet presAssocID="{F0AE6E84-94E3-484D-97D3-202A97492CB8}" presName="spaceRect" presStyleCnt="0"/>
      <dgm:spPr/>
    </dgm:pt>
    <dgm:pt modelId="{27FD3644-FB7A-4159-B266-B58D0EB0CC2D}" type="pres">
      <dgm:prSet presAssocID="{F0AE6E84-94E3-484D-97D3-202A97492CB8}" presName="parTx" presStyleLbl="revTx" presStyleIdx="2" presStyleCnt="4">
        <dgm:presLayoutVars>
          <dgm:chMax val="0"/>
          <dgm:chPref val="0"/>
        </dgm:presLayoutVars>
      </dgm:prSet>
      <dgm:spPr/>
    </dgm:pt>
    <dgm:pt modelId="{296FDA5E-A462-459B-97D9-CB74B77F88B0}" type="pres">
      <dgm:prSet presAssocID="{14D0BFB6-6E6E-4A0F-9833-CDBE51D37634}" presName="sibTrans" presStyleCnt="0"/>
      <dgm:spPr/>
    </dgm:pt>
    <dgm:pt modelId="{BB36FB4F-E549-4596-86B0-C9B3E0DF7C50}" type="pres">
      <dgm:prSet presAssocID="{14FDD74A-BBF1-4748-B67F-8256B14FEE8C}" presName="compNode" presStyleCnt="0"/>
      <dgm:spPr/>
    </dgm:pt>
    <dgm:pt modelId="{77F803C3-0530-4F51-93A4-51284B88EF67}" type="pres">
      <dgm:prSet presAssocID="{14FDD74A-BBF1-4748-B67F-8256B14FEE8C}" presName="bgRect" presStyleLbl="bgShp" presStyleIdx="3" presStyleCnt="4"/>
      <dgm:spPr/>
    </dgm:pt>
    <dgm:pt modelId="{AB791E92-2CFF-459F-98D2-6905303F62AF}" type="pres">
      <dgm:prSet presAssocID="{14FDD74A-BBF1-4748-B67F-8256B14FEE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4FCE0B5B-4184-40B1-BB79-1809FFD24D3A}" type="pres">
      <dgm:prSet presAssocID="{14FDD74A-BBF1-4748-B67F-8256B14FEE8C}" presName="spaceRect" presStyleCnt="0"/>
      <dgm:spPr/>
    </dgm:pt>
    <dgm:pt modelId="{871BE342-6379-46D5-8D08-B8E480D78E03}" type="pres">
      <dgm:prSet presAssocID="{14FDD74A-BBF1-4748-B67F-8256B14FEE8C}" presName="parTx" presStyleLbl="revTx" presStyleIdx="3" presStyleCnt="4">
        <dgm:presLayoutVars>
          <dgm:chMax val="0"/>
          <dgm:chPref val="0"/>
        </dgm:presLayoutVars>
      </dgm:prSet>
      <dgm:spPr/>
    </dgm:pt>
  </dgm:ptLst>
  <dgm:cxnLst>
    <dgm:cxn modelId="{E8EAA11C-8551-4A16-9F26-D0DC31F6688C}" type="presOf" srcId="{FF3BA6A0-5BF6-47E3-99A7-5DDACF72769A}" destId="{0CC13474-F121-4E56-B164-065E7930760C}" srcOrd="0" destOrd="0" presId="urn:microsoft.com/office/officeart/2018/2/layout/IconVerticalSolidList"/>
    <dgm:cxn modelId="{92A3E85D-111A-4E49-90B2-5631EA8595D4}" srcId="{FF3BA6A0-5BF6-47E3-99A7-5DDACF72769A}" destId="{D563C829-38C9-4E2B-9B7A-8631174BC075}" srcOrd="1" destOrd="0" parTransId="{25A51C7C-FB2B-45E9-967B-B972C1FEBEAF}" sibTransId="{BD50CF8C-DA84-4D0E-9614-FD03D876FAFD}"/>
    <dgm:cxn modelId="{D47BDF56-C68B-4185-AE2F-19F81F179E75}" type="presOf" srcId="{F0AE6E84-94E3-484D-97D3-202A97492CB8}" destId="{27FD3644-FB7A-4159-B266-B58D0EB0CC2D}" srcOrd="0" destOrd="0" presId="urn:microsoft.com/office/officeart/2018/2/layout/IconVerticalSolidList"/>
    <dgm:cxn modelId="{E8985B78-C74A-446A-9202-06692209990E}" type="presOf" srcId="{39FC776E-EA49-4D37-9013-9E1349DE0B55}" destId="{BC8B98F3-01A9-459A-9B19-9ABEB7410B13}" srcOrd="0" destOrd="0" presId="urn:microsoft.com/office/officeart/2018/2/layout/IconVerticalSolidList"/>
    <dgm:cxn modelId="{2E361B7C-0CC9-45A5-A8E7-E6EC414880AE}" srcId="{FF3BA6A0-5BF6-47E3-99A7-5DDACF72769A}" destId="{39FC776E-EA49-4D37-9013-9E1349DE0B55}" srcOrd="0" destOrd="0" parTransId="{8E4B0DB0-5273-46FD-98E1-C97BE51697A9}" sibTransId="{D2B92ED4-6888-4EF1-B4AC-FC94686E268E}"/>
    <dgm:cxn modelId="{06960686-935F-46F9-B72D-B0A57A420D3F}" srcId="{FF3BA6A0-5BF6-47E3-99A7-5DDACF72769A}" destId="{14FDD74A-BBF1-4748-B67F-8256B14FEE8C}" srcOrd="3" destOrd="0" parTransId="{CE10EED3-4CA8-4D43-9017-F8A909744EE6}" sibTransId="{84CDE3BA-0505-4B34-9530-1E928A938F9A}"/>
    <dgm:cxn modelId="{BB962B96-7216-4CE0-9FFD-C2447F2D5DF2}" type="presOf" srcId="{14FDD74A-BBF1-4748-B67F-8256B14FEE8C}" destId="{871BE342-6379-46D5-8D08-B8E480D78E03}" srcOrd="0" destOrd="0" presId="urn:microsoft.com/office/officeart/2018/2/layout/IconVerticalSolidList"/>
    <dgm:cxn modelId="{2E4F09B4-9E61-4E65-90A5-7E1715D5AFFD}" srcId="{FF3BA6A0-5BF6-47E3-99A7-5DDACF72769A}" destId="{F0AE6E84-94E3-484D-97D3-202A97492CB8}" srcOrd="2" destOrd="0" parTransId="{83CE995B-67FC-48E9-89FD-F5856793E110}" sibTransId="{14D0BFB6-6E6E-4A0F-9833-CDBE51D37634}"/>
    <dgm:cxn modelId="{C7E0A6F5-6E4C-4E0E-A965-C84B8534F12E}" type="presOf" srcId="{D563C829-38C9-4E2B-9B7A-8631174BC075}" destId="{C22FC71C-279E-4597-B78C-736C9EE83AC8}" srcOrd="0" destOrd="0" presId="urn:microsoft.com/office/officeart/2018/2/layout/IconVerticalSolidList"/>
    <dgm:cxn modelId="{2437D16A-A6DD-401D-AA20-8E04937E8143}" type="presParOf" srcId="{0CC13474-F121-4E56-B164-065E7930760C}" destId="{343BBBB2-ED11-477C-942A-8E012550C202}" srcOrd="0" destOrd="0" presId="urn:microsoft.com/office/officeart/2018/2/layout/IconVerticalSolidList"/>
    <dgm:cxn modelId="{664AC3AC-8222-4A55-9151-2CD955AE83CC}" type="presParOf" srcId="{343BBBB2-ED11-477C-942A-8E012550C202}" destId="{5BC0555F-F39A-4B15-B28A-3234E8A07D71}" srcOrd="0" destOrd="0" presId="urn:microsoft.com/office/officeart/2018/2/layout/IconVerticalSolidList"/>
    <dgm:cxn modelId="{2E1F2675-CEDB-4D49-A8A1-97D0B64B2FDE}" type="presParOf" srcId="{343BBBB2-ED11-477C-942A-8E012550C202}" destId="{4BE1E66F-E5B4-4280-B676-D6540B381BED}" srcOrd="1" destOrd="0" presId="urn:microsoft.com/office/officeart/2018/2/layout/IconVerticalSolidList"/>
    <dgm:cxn modelId="{62182012-9758-457F-B7DC-8AE36908E989}" type="presParOf" srcId="{343BBBB2-ED11-477C-942A-8E012550C202}" destId="{6E42A9B9-72F1-45DF-B8ED-64957C9889F1}" srcOrd="2" destOrd="0" presId="urn:microsoft.com/office/officeart/2018/2/layout/IconVerticalSolidList"/>
    <dgm:cxn modelId="{4A6419AF-3106-433F-8DA9-3FD7497FAEDE}" type="presParOf" srcId="{343BBBB2-ED11-477C-942A-8E012550C202}" destId="{BC8B98F3-01A9-459A-9B19-9ABEB7410B13}" srcOrd="3" destOrd="0" presId="urn:microsoft.com/office/officeart/2018/2/layout/IconVerticalSolidList"/>
    <dgm:cxn modelId="{96DA8E9D-72C5-4C8C-A5BF-819F1973DEE1}" type="presParOf" srcId="{0CC13474-F121-4E56-B164-065E7930760C}" destId="{BC013144-122E-4E77-BD38-9533FE738152}" srcOrd="1" destOrd="0" presId="urn:microsoft.com/office/officeart/2018/2/layout/IconVerticalSolidList"/>
    <dgm:cxn modelId="{2F0300C0-EC85-4BE1-B9DD-ACCA5496AAE5}" type="presParOf" srcId="{0CC13474-F121-4E56-B164-065E7930760C}" destId="{147D52B4-46D1-453F-A42D-113C9CEEB8D4}" srcOrd="2" destOrd="0" presId="urn:microsoft.com/office/officeart/2018/2/layout/IconVerticalSolidList"/>
    <dgm:cxn modelId="{B4E88518-4186-436E-A48A-97643B22DDEE}" type="presParOf" srcId="{147D52B4-46D1-453F-A42D-113C9CEEB8D4}" destId="{6A767E7B-2325-48D9-A1A1-F4226A8A34B0}" srcOrd="0" destOrd="0" presId="urn:microsoft.com/office/officeart/2018/2/layout/IconVerticalSolidList"/>
    <dgm:cxn modelId="{76032C23-D93B-4237-9814-D6787245CAF0}" type="presParOf" srcId="{147D52B4-46D1-453F-A42D-113C9CEEB8D4}" destId="{1EB76BE0-B3C8-466B-A59C-6C58556893C0}" srcOrd="1" destOrd="0" presId="urn:microsoft.com/office/officeart/2018/2/layout/IconVerticalSolidList"/>
    <dgm:cxn modelId="{A61B0187-D461-4A77-82CC-C90B70FF5456}" type="presParOf" srcId="{147D52B4-46D1-453F-A42D-113C9CEEB8D4}" destId="{19382BAC-8E3A-495A-9B5A-AA0DFCFDCCAA}" srcOrd="2" destOrd="0" presId="urn:microsoft.com/office/officeart/2018/2/layout/IconVerticalSolidList"/>
    <dgm:cxn modelId="{B37817E0-E837-42E1-B0CB-88EF46D4EBA1}" type="presParOf" srcId="{147D52B4-46D1-453F-A42D-113C9CEEB8D4}" destId="{C22FC71C-279E-4597-B78C-736C9EE83AC8}" srcOrd="3" destOrd="0" presId="urn:microsoft.com/office/officeart/2018/2/layout/IconVerticalSolidList"/>
    <dgm:cxn modelId="{9B4CCA9F-9CD8-4231-B0AE-060B1199C1E5}" type="presParOf" srcId="{0CC13474-F121-4E56-B164-065E7930760C}" destId="{631570E9-4441-4D6E-B129-851BEB5F92D0}" srcOrd="3" destOrd="0" presId="urn:microsoft.com/office/officeart/2018/2/layout/IconVerticalSolidList"/>
    <dgm:cxn modelId="{2D59A0B0-33C1-4CB7-8FBB-31092333C7F6}" type="presParOf" srcId="{0CC13474-F121-4E56-B164-065E7930760C}" destId="{D244E650-809B-4DA2-9E41-34622AEC64E8}" srcOrd="4" destOrd="0" presId="urn:microsoft.com/office/officeart/2018/2/layout/IconVerticalSolidList"/>
    <dgm:cxn modelId="{17B6CF98-C262-4628-95C3-F4216D8A3708}" type="presParOf" srcId="{D244E650-809B-4DA2-9E41-34622AEC64E8}" destId="{014FD4C4-2A1A-453C-9E14-736398655D87}" srcOrd="0" destOrd="0" presId="urn:microsoft.com/office/officeart/2018/2/layout/IconVerticalSolidList"/>
    <dgm:cxn modelId="{A7451746-32B0-4A81-983D-F07CA80D0DC7}" type="presParOf" srcId="{D244E650-809B-4DA2-9E41-34622AEC64E8}" destId="{8ADC37C9-67A4-4E45-B531-ACB8DD9C84BB}" srcOrd="1" destOrd="0" presId="urn:microsoft.com/office/officeart/2018/2/layout/IconVerticalSolidList"/>
    <dgm:cxn modelId="{A780F90E-E3B7-4B38-AAD1-A4687C5799DA}" type="presParOf" srcId="{D244E650-809B-4DA2-9E41-34622AEC64E8}" destId="{9D671CE0-57D0-4C96-B6D6-693796E6CA22}" srcOrd="2" destOrd="0" presId="urn:microsoft.com/office/officeart/2018/2/layout/IconVerticalSolidList"/>
    <dgm:cxn modelId="{72047C20-B7C8-426E-AE57-710C07F75D3B}" type="presParOf" srcId="{D244E650-809B-4DA2-9E41-34622AEC64E8}" destId="{27FD3644-FB7A-4159-B266-B58D0EB0CC2D}" srcOrd="3" destOrd="0" presId="urn:microsoft.com/office/officeart/2018/2/layout/IconVerticalSolidList"/>
    <dgm:cxn modelId="{FBA6C70B-3A9E-4C69-9F55-D378D9CE86BF}" type="presParOf" srcId="{0CC13474-F121-4E56-B164-065E7930760C}" destId="{296FDA5E-A462-459B-97D9-CB74B77F88B0}" srcOrd="5" destOrd="0" presId="urn:microsoft.com/office/officeart/2018/2/layout/IconVerticalSolidList"/>
    <dgm:cxn modelId="{B6A1BDBB-6067-4A0A-9A51-43C4CE12B3BB}" type="presParOf" srcId="{0CC13474-F121-4E56-B164-065E7930760C}" destId="{BB36FB4F-E549-4596-86B0-C9B3E0DF7C50}" srcOrd="6" destOrd="0" presId="urn:microsoft.com/office/officeart/2018/2/layout/IconVerticalSolidList"/>
    <dgm:cxn modelId="{407CED25-5C2A-4E4F-B908-C94B6ADD2210}" type="presParOf" srcId="{BB36FB4F-E549-4596-86B0-C9B3E0DF7C50}" destId="{77F803C3-0530-4F51-93A4-51284B88EF67}" srcOrd="0" destOrd="0" presId="urn:microsoft.com/office/officeart/2018/2/layout/IconVerticalSolidList"/>
    <dgm:cxn modelId="{3B8AF1E6-9A9A-4A51-B8C7-DF71169804D0}" type="presParOf" srcId="{BB36FB4F-E549-4596-86B0-C9B3E0DF7C50}" destId="{AB791E92-2CFF-459F-98D2-6905303F62AF}" srcOrd="1" destOrd="0" presId="urn:microsoft.com/office/officeart/2018/2/layout/IconVerticalSolidList"/>
    <dgm:cxn modelId="{BB45F4F5-E9E3-497E-AA16-FD981D374FE8}" type="presParOf" srcId="{BB36FB4F-E549-4596-86B0-C9B3E0DF7C50}" destId="{4FCE0B5B-4184-40B1-BB79-1809FFD24D3A}" srcOrd="2" destOrd="0" presId="urn:microsoft.com/office/officeart/2018/2/layout/IconVerticalSolidList"/>
    <dgm:cxn modelId="{37A84DEB-2B79-48D0-9A39-F01DA54300FA}" type="presParOf" srcId="{BB36FB4F-E549-4596-86B0-C9B3E0DF7C50}" destId="{871BE342-6379-46D5-8D08-B8E480D78E0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B9FC3-1026-41A0-AC15-AD61E5E626D8}">
      <dsp:nvSpPr>
        <dsp:cNvPr id="0" name=""/>
        <dsp:cNvSpPr/>
      </dsp:nvSpPr>
      <dsp:spPr>
        <a:xfrm>
          <a:off x="0" y="3501"/>
          <a:ext cx="6172199" cy="110420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D2558F-849F-47E7-AF6B-B121C9A37A4E}">
      <dsp:nvSpPr>
        <dsp:cNvPr id="0" name=""/>
        <dsp:cNvSpPr/>
      </dsp:nvSpPr>
      <dsp:spPr>
        <a:xfrm>
          <a:off x="334023" y="251948"/>
          <a:ext cx="607908" cy="607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0D36CC-022F-44E3-BCBF-1C038FF9E101}">
      <dsp:nvSpPr>
        <dsp:cNvPr id="0" name=""/>
        <dsp:cNvSpPr/>
      </dsp:nvSpPr>
      <dsp:spPr>
        <a:xfrm>
          <a:off x="1275955" y="3501"/>
          <a:ext cx="4846253" cy="1105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76" tIns="116976" rIns="116976" bIns="116976" numCol="1" spcCol="1270" anchor="ctr" anchorCtr="0">
          <a:noAutofit/>
        </a:bodyPr>
        <a:lstStyle/>
        <a:p>
          <a:pPr marL="0" lvl="0" indent="0" algn="l" defTabSz="889000">
            <a:lnSpc>
              <a:spcPct val="100000"/>
            </a:lnSpc>
            <a:spcBef>
              <a:spcPct val="0"/>
            </a:spcBef>
            <a:spcAft>
              <a:spcPct val="35000"/>
            </a:spcAft>
            <a:buNone/>
          </a:pPr>
          <a:r>
            <a:rPr lang="en-US" sz="2000" kern="1200" dirty="0"/>
            <a:t>ESP 8266 and ESP32 CAM Modules are connected to the each other using GPIO pins</a:t>
          </a:r>
          <a:r>
            <a:rPr lang="en-US" sz="1400" kern="1200" dirty="0"/>
            <a:t>.</a:t>
          </a:r>
        </a:p>
      </dsp:txBody>
      <dsp:txXfrm>
        <a:off x="1275955" y="3501"/>
        <a:ext cx="4846253" cy="1105288"/>
      </dsp:txXfrm>
    </dsp:sp>
    <dsp:sp modelId="{C345C4F3-52F0-4C6A-8A43-77CB92622EF7}">
      <dsp:nvSpPr>
        <dsp:cNvPr id="0" name=""/>
        <dsp:cNvSpPr/>
      </dsp:nvSpPr>
      <dsp:spPr>
        <a:xfrm>
          <a:off x="0" y="1376739"/>
          <a:ext cx="6172199" cy="1104209"/>
        </a:xfrm>
        <a:prstGeom prst="roundRect">
          <a:avLst>
            <a:gd name="adj" fmla="val 1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7EAE914C-019C-415E-BAE7-1E678F0C6025}">
      <dsp:nvSpPr>
        <dsp:cNvPr id="0" name=""/>
        <dsp:cNvSpPr/>
      </dsp:nvSpPr>
      <dsp:spPr>
        <a:xfrm>
          <a:off x="334023" y="1625186"/>
          <a:ext cx="607908" cy="607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4A671F-43FE-4E15-9184-1954FF6426A8}">
      <dsp:nvSpPr>
        <dsp:cNvPr id="0" name=""/>
        <dsp:cNvSpPr/>
      </dsp:nvSpPr>
      <dsp:spPr>
        <a:xfrm>
          <a:off x="1275955" y="1376739"/>
          <a:ext cx="4846253" cy="1105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76" tIns="116976" rIns="116976" bIns="116976" numCol="1" spcCol="1270" anchor="ctr" anchorCtr="0">
          <a:noAutofit/>
        </a:bodyPr>
        <a:lstStyle/>
        <a:p>
          <a:pPr marL="0" lvl="0" indent="0" algn="l" defTabSz="800100">
            <a:lnSpc>
              <a:spcPct val="100000"/>
            </a:lnSpc>
            <a:spcBef>
              <a:spcPct val="0"/>
            </a:spcBef>
            <a:spcAft>
              <a:spcPct val="35000"/>
            </a:spcAft>
            <a:buNone/>
          </a:pPr>
          <a:r>
            <a:rPr lang="en-US" sz="1800" kern="1200" dirty="0"/>
            <a:t>A GPIO is a signal pin on an integrated circuit or board that can be used to perform digital input or output functions. </a:t>
          </a:r>
        </a:p>
      </dsp:txBody>
      <dsp:txXfrm>
        <a:off x="1275955" y="1376739"/>
        <a:ext cx="4846253" cy="1105288"/>
      </dsp:txXfrm>
    </dsp:sp>
    <dsp:sp modelId="{423003DB-2037-4D5B-9E58-4542DAB54477}">
      <dsp:nvSpPr>
        <dsp:cNvPr id="0" name=""/>
        <dsp:cNvSpPr/>
      </dsp:nvSpPr>
      <dsp:spPr>
        <a:xfrm>
          <a:off x="0" y="2749977"/>
          <a:ext cx="6172199" cy="1104209"/>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854B844E-326E-4F1B-B30D-C3A6A0E95190}">
      <dsp:nvSpPr>
        <dsp:cNvPr id="0" name=""/>
        <dsp:cNvSpPr/>
      </dsp:nvSpPr>
      <dsp:spPr>
        <a:xfrm>
          <a:off x="334023" y="2998424"/>
          <a:ext cx="607908" cy="607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22E35C-106E-425A-AD61-F0F3FAEB22AA}">
      <dsp:nvSpPr>
        <dsp:cNvPr id="0" name=""/>
        <dsp:cNvSpPr/>
      </dsp:nvSpPr>
      <dsp:spPr>
        <a:xfrm>
          <a:off x="1275955" y="2749977"/>
          <a:ext cx="4846253" cy="1105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76" tIns="116976" rIns="116976" bIns="116976" numCol="1" spcCol="1270" anchor="ctr" anchorCtr="0">
          <a:noAutofit/>
        </a:bodyPr>
        <a:lstStyle/>
        <a:p>
          <a:pPr marL="0" lvl="0" indent="0" algn="l" defTabSz="622300">
            <a:lnSpc>
              <a:spcPct val="100000"/>
            </a:lnSpc>
            <a:spcBef>
              <a:spcPct val="0"/>
            </a:spcBef>
            <a:spcAft>
              <a:spcPct val="35000"/>
            </a:spcAft>
            <a:buNone/>
          </a:pPr>
          <a:r>
            <a:rPr lang="en-US" sz="1400" kern="1200" dirty="0"/>
            <a:t>By design it has no predefined purpose and can be used by the hardware or software developer to perform the functions they choose. Typical applications include controlling LEDs, reading switches and controlling various types of sensors.</a:t>
          </a:r>
        </a:p>
      </dsp:txBody>
      <dsp:txXfrm>
        <a:off x="1275955" y="2749977"/>
        <a:ext cx="4846253" cy="11052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0555F-F39A-4B15-B28A-3234E8A07D71}">
      <dsp:nvSpPr>
        <dsp:cNvPr id="0" name=""/>
        <dsp:cNvSpPr/>
      </dsp:nvSpPr>
      <dsp:spPr>
        <a:xfrm>
          <a:off x="0" y="2346"/>
          <a:ext cx="6248400" cy="11894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1E66F-E5B4-4280-B676-D6540B381BED}">
      <dsp:nvSpPr>
        <dsp:cNvPr id="0" name=""/>
        <dsp:cNvSpPr/>
      </dsp:nvSpPr>
      <dsp:spPr>
        <a:xfrm>
          <a:off x="359814" y="269977"/>
          <a:ext cx="654208" cy="6542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8B98F3-01A9-459A-9B19-9ABEB7410B13}">
      <dsp:nvSpPr>
        <dsp:cNvPr id="0" name=""/>
        <dsp:cNvSpPr/>
      </dsp:nvSpPr>
      <dsp:spPr>
        <a:xfrm>
          <a:off x="1373837" y="2346"/>
          <a:ext cx="4874562" cy="1189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886" tIns="125886" rIns="125886" bIns="125886" numCol="1" spcCol="1270" anchor="ctr" anchorCtr="0">
          <a:noAutofit/>
        </a:bodyPr>
        <a:lstStyle/>
        <a:p>
          <a:pPr marL="0" lvl="0" indent="0" algn="l" defTabSz="933450">
            <a:lnSpc>
              <a:spcPct val="90000"/>
            </a:lnSpc>
            <a:spcBef>
              <a:spcPct val="0"/>
            </a:spcBef>
            <a:spcAft>
              <a:spcPct val="35000"/>
            </a:spcAft>
            <a:buNone/>
          </a:pPr>
          <a:r>
            <a:rPr lang="en-US" sz="2100" kern="1200"/>
            <a:t>As there is no USB port available on esp32 cam module. So, to upload the code on this board there are different ways</a:t>
          </a:r>
        </a:p>
      </dsp:txBody>
      <dsp:txXfrm>
        <a:off x="1373837" y="2346"/>
        <a:ext cx="4874562" cy="1189469"/>
      </dsp:txXfrm>
    </dsp:sp>
    <dsp:sp modelId="{6A767E7B-2325-48D9-A1A1-F4226A8A34B0}">
      <dsp:nvSpPr>
        <dsp:cNvPr id="0" name=""/>
        <dsp:cNvSpPr/>
      </dsp:nvSpPr>
      <dsp:spPr>
        <a:xfrm>
          <a:off x="0" y="1489184"/>
          <a:ext cx="6248400" cy="11894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B76BE0-B3C8-466B-A59C-6C58556893C0}">
      <dsp:nvSpPr>
        <dsp:cNvPr id="0" name=""/>
        <dsp:cNvSpPr/>
      </dsp:nvSpPr>
      <dsp:spPr>
        <a:xfrm>
          <a:off x="359814" y="1756814"/>
          <a:ext cx="654208" cy="6542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2FC71C-279E-4597-B78C-736C9EE83AC8}">
      <dsp:nvSpPr>
        <dsp:cNvPr id="0" name=""/>
        <dsp:cNvSpPr/>
      </dsp:nvSpPr>
      <dsp:spPr>
        <a:xfrm>
          <a:off x="1373837" y="1489184"/>
          <a:ext cx="4874562" cy="1189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886" tIns="125886" rIns="125886" bIns="125886" numCol="1" spcCol="1270" anchor="ctr" anchorCtr="0">
          <a:noAutofit/>
        </a:bodyPr>
        <a:lstStyle/>
        <a:p>
          <a:pPr marL="0" lvl="0" indent="0" algn="l" defTabSz="933450">
            <a:lnSpc>
              <a:spcPct val="90000"/>
            </a:lnSpc>
            <a:spcBef>
              <a:spcPct val="0"/>
            </a:spcBef>
            <a:spcAft>
              <a:spcPct val="35000"/>
            </a:spcAft>
            <a:buNone/>
          </a:pPr>
          <a:r>
            <a:rPr lang="en-US" sz="2100" kern="1200"/>
            <a:t>First way is that we can take help of FTDI Programmer</a:t>
          </a:r>
        </a:p>
      </dsp:txBody>
      <dsp:txXfrm>
        <a:off x="1373837" y="1489184"/>
        <a:ext cx="4874562" cy="1189469"/>
      </dsp:txXfrm>
    </dsp:sp>
    <dsp:sp modelId="{014FD4C4-2A1A-453C-9E14-736398655D87}">
      <dsp:nvSpPr>
        <dsp:cNvPr id="0" name=""/>
        <dsp:cNvSpPr/>
      </dsp:nvSpPr>
      <dsp:spPr>
        <a:xfrm>
          <a:off x="0" y="2976021"/>
          <a:ext cx="6248400" cy="11894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DC37C9-67A4-4E45-B531-ACB8DD9C84BB}">
      <dsp:nvSpPr>
        <dsp:cNvPr id="0" name=""/>
        <dsp:cNvSpPr/>
      </dsp:nvSpPr>
      <dsp:spPr>
        <a:xfrm>
          <a:off x="359814" y="3243651"/>
          <a:ext cx="654208" cy="6542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FD3644-FB7A-4159-B266-B58D0EB0CC2D}">
      <dsp:nvSpPr>
        <dsp:cNvPr id="0" name=""/>
        <dsp:cNvSpPr/>
      </dsp:nvSpPr>
      <dsp:spPr>
        <a:xfrm>
          <a:off x="1373837" y="2976021"/>
          <a:ext cx="4874562" cy="1189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886" tIns="125886" rIns="125886" bIns="125886" numCol="1" spcCol="1270" anchor="ctr" anchorCtr="0">
          <a:noAutofit/>
        </a:bodyPr>
        <a:lstStyle/>
        <a:p>
          <a:pPr marL="0" lvl="0" indent="0" algn="l" defTabSz="933450">
            <a:lnSpc>
              <a:spcPct val="90000"/>
            </a:lnSpc>
            <a:spcBef>
              <a:spcPct val="0"/>
            </a:spcBef>
            <a:spcAft>
              <a:spcPct val="35000"/>
            </a:spcAft>
            <a:buNone/>
          </a:pPr>
          <a:r>
            <a:rPr lang="en-US" sz="2100" kern="1200"/>
            <a:t>Second option is that is that we can take help of ESP8266.</a:t>
          </a:r>
        </a:p>
      </dsp:txBody>
      <dsp:txXfrm>
        <a:off x="1373837" y="2976021"/>
        <a:ext cx="4874562" cy="1189469"/>
      </dsp:txXfrm>
    </dsp:sp>
    <dsp:sp modelId="{77F803C3-0530-4F51-93A4-51284B88EF67}">
      <dsp:nvSpPr>
        <dsp:cNvPr id="0" name=""/>
        <dsp:cNvSpPr/>
      </dsp:nvSpPr>
      <dsp:spPr>
        <a:xfrm>
          <a:off x="0" y="4462858"/>
          <a:ext cx="6248400" cy="11894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91E92-2CFF-459F-98D2-6905303F62AF}">
      <dsp:nvSpPr>
        <dsp:cNvPr id="0" name=""/>
        <dsp:cNvSpPr/>
      </dsp:nvSpPr>
      <dsp:spPr>
        <a:xfrm>
          <a:off x="359814" y="4730489"/>
          <a:ext cx="654208" cy="6542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1BE342-6379-46D5-8D08-B8E480D78E03}">
      <dsp:nvSpPr>
        <dsp:cNvPr id="0" name=""/>
        <dsp:cNvSpPr/>
      </dsp:nvSpPr>
      <dsp:spPr>
        <a:xfrm>
          <a:off x="1373837" y="4462858"/>
          <a:ext cx="4874562" cy="1189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886" tIns="125886" rIns="125886" bIns="125886" numCol="1" spcCol="1270" anchor="ctr" anchorCtr="0">
          <a:noAutofit/>
        </a:bodyPr>
        <a:lstStyle/>
        <a:p>
          <a:pPr marL="0" lvl="0" indent="0" algn="l" defTabSz="933450">
            <a:lnSpc>
              <a:spcPct val="90000"/>
            </a:lnSpc>
            <a:spcBef>
              <a:spcPct val="0"/>
            </a:spcBef>
            <a:spcAft>
              <a:spcPct val="35000"/>
            </a:spcAft>
            <a:buNone/>
          </a:pPr>
          <a:r>
            <a:rPr lang="en-US" sz="2100" kern="1200"/>
            <a:t>Upload code through the U0R and U0T pins (serial pins).</a:t>
          </a:r>
        </a:p>
      </dsp:txBody>
      <dsp:txXfrm>
        <a:off x="1373837" y="4462858"/>
        <a:ext cx="4874562" cy="11894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A29E-6695-4BFC-88CC-389599C9A1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01284D6-ADC1-4E55-9BE8-131841638F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5D329B1-E782-499A-9C6B-9162C04D76FF}"/>
              </a:ext>
            </a:extLst>
          </p:cNvPr>
          <p:cNvSpPr>
            <a:spLocks noGrp="1"/>
          </p:cNvSpPr>
          <p:nvPr>
            <p:ph type="dt" sz="half" idx="10"/>
          </p:nvPr>
        </p:nvSpPr>
        <p:spPr/>
        <p:txBody>
          <a:bodyPr/>
          <a:lstStyle/>
          <a:p>
            <a:fld id="{E79DE588-D7E8-4F06-93B0-59DB8DA46A9B}" type="datetimeFigureOut">
              <a:rPr lang="en-CA" smtClean="0"/>
              <a:t>2021-03-25</a:t>
            </a:fld>
            <a:endParaRPr lang="en-CA"/>
          </a:p>
        </p:txBody>
      </p:sp>
      <p:sp>
        <p:nvSpPr>
          <p:cNvPr id="5" name="Footer Placeholder 4">
            <a:extLst>
              <a:ext uri="{FF2B5EF4-FFF2-40B4-BE49-F238E27FC236}">
                <a16:creationId xmlns:a16="http://schemas.microsoft.com/office/drawing/2014/main" id="{6AF31BAF-2B05-49A0-8BB7-1243BA19F78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2189A78-0615-4206-B623-6C72E3B441A2}"/>
              </a:ext>
            </a:extLst>
          </p:cNvPr>
          <p:cNvSpPr>
            <a:spLocks noGrp="1"/>
          </p:cNvSpPr>
          <p:nvPr>
            <p:ph type="sldNum" sz="quarter" idx="12"/>
          </p:nvPr>
        </p:nvSpPr>
        <p:spPr/>
        <p:txBody>
          <a:bodyPr/>
          <a:lstStyle/>
          <a:p>
            <a:fld id="{ACF8752F-1783-4EA6-BD07-FB2DD30D5EDE}" type="slidenum">
              <a:rPr lang="en-CA" smtClean="0"/>
              <a:t>‹#›</a:t>
            </a:fld>
            <a:endParaRPr lang="en-CA"/>
          </a:p>
        </p:txBody>
      </p:sp>
    </p:spTree>
    <p:extLst>
      <p:ext uri="{BB962C8B-B14F-4D97-AF65-F5344CB8AC3E}">
        <p14:creationId xmlns:p14="http://schemas.microsoft.com/office/powerpoint/2010/main" val="167838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8A92-ADAB-4EA0-B79B-E14E9058AE0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51FF898-23AA-4CA1-85BF-C181AE7B7D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1550C2B-AC14-4F66-831D-6AE1BB1A06FD}"/>
              </a:ext>
            </a:extLst>
          </p:cNvPr>
          <p:cNvSpPr>
            <a:spLocks noGrp="1"/>
          </p:cNvSpPr>
          <p:nvPr>
            <p:ph type="dt" sz="half" idx="10"/>
          </p:nvPr>
        </p:nvSpPr>
        <p:spPr/>
        <p:txBody>
          <a:bodyPr/>
          <a:lstStyle/>
          <a:p>
            <a:fld id="{E79DE588-D7E8-4F06-93B0-59DB8DA46A9B}" type="datetimeFigureOut">
              <a:rPr lang="en-CA" smtClean="0"/>
              <a:t>2021-03-25</a:t>
            </a:fld>
            <a:endParaRPr lang="en-CA"/>
          </a:p>
        </p:txBody>
      </p:sp>
      <p:sp>
        <p:nvSpPr>
          <p:cNvPr id="5" name="Footer Placeholder 4">
            <a:extLst>
              <a:ext uri="{FF2B5EF4-FFF2-40B4-BE49-F238E27FC236}">
                <a16:creationId xmlns:a16="http://schemas.microsoft.com/office/drawing/2014/main" id="{4F8FC786-60F5-4686-B55C-0967F88B677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DA38CD5-87B4-4448-A348-329D82B38E1A}"/>
              </a:ext>
            </a:extLst>
          </p:cNvPr>
          <p:cNvSpPr>
            <a:spLocks noGrp="1"/>
          </p:cNvSpPr>
          <p:nvPr>
            <p:ph type="sldNum" sz="quarter" idx="12"/>
          </p:nvPr>
        </p:nvSpPr>
        <p:spPr/>
        <p:txBody>
          <a:bodyPr/>
          <a:lstStyle/>
          <a:p>
            <a:fld id="{ACF8752F-1783-4EA6-BD07-FB2DD30D5EDE}" type="slidenum">
              <a:rPr lang="en-CA" smtClean="0"/>
              <a:t>‹#›</a:t>
            </a:fld>
            <a:endParaRPr lang="en-CA"/>
          </a:p>
        </p:txBody>
      </p:sp>
    </p:spTree>
    <p:extLst>
      <p:ext uri="{BB962C8B-B14F-4D97-AF65-F5344CB8AC3E}">
        <p14:creationId xmlns:p14="http://schemas.microsoft.com/office/powerpoint/2010/main" val="3555521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F6A1DF-CEBD-41CA-87E2-6B0A86ED84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3E63880-633D-471C-9F62-604881B996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CC09695-38B6-405F-979F-5D3B81CD5C63}"/>
              </a:ext>
            </a:extLst>
          </p:cNvPr>
          <p:cNvSpPr>
            <a:spLocks noGrp="1"/>
          </p:cNvSpPr>
          <p:nvPr>
            <p:ph type="dt" sz="half" idx="10"/>
          </p:nvPr>
        </p:nvSpPr>
        <p:spPr/>
        <p:txBody>
          <a:bodyPr/>
          <a:lstStyle/>
          <a:p>
            <a:fld id="{E79DE588-D7E8-4F06-93B0-59DB8DA46A9B}" type="datetimeFigureOut">
              <a:rPr lang="en-CA" smtClean="0"/>
              <a:t>2021-03-25</a:t>
            </a:fld>
            <a:endParaRPr lang="en-CA"/>
          </a:p>
        </p:txBody>
      </p:sp>
      <p:sp>
        <p:nvSpPr>
          <p:cNvPr id="5" name="Footer Placeholder 4">
            <a:extLst>
              <a:ext uri="{FF2B5EF4-FFF2-40B4-BE49-F238E27FC236}">
                <a16:creationId xmlns:a16="http://schemas.microsoft.com/office/drawing/2014/main" id="{04BB3066-3187-442C-AE7C-ECD4A2B3F0C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6304CF-3F05-4695-8935-30454C353CA9}"/>
              </a:ext>
            </a:extLst>
          </p:cNvPr>
          <p:cNvSpPr>
            <a:spLocks noGrp="1"/>
          </p:cNvSpPr>
          <p:nvPr>
            <p:ph type="sldNum" sz="quarter" idx="12"/>
          </p:nvPr>
        </p:nvSpPr>
        <p:spPr/>
        <p:txBody>
          <a:bodyPr/>
          <a:lstStyle/>
          <a:p>
            <a:fld id="{ACF8752F-1783-4EA6-BD07-FB2DD30D5EDE}" type="slidenum">
              <a:rPr lang="en-CA" smtClean="0"/>
              <a:t>‹#›</a:t>
            </a:fld>
            <a:endParaRPr lang="en-CA"/>
          </a:p>
        </p:txBody>
      </p:sp>
    </p:spTree>
    <p:extLst>
      <p:ext uri="{BB962C8B-B14F-4D97-AF65-F5344CB8AC3E}">
        <p14:creationId xmlns:p14="http://schemas.microsoft.com/office/powerpoint/2010/main" val="153518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375C-E605-4B46-801C-59B660F5F0E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9E9CD6B-41A4-4AD7-AD45-1CAEC5F5E9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5D24D3D-19D8-4BDE-8AA5-CF7F565FB186}"/>
              </a:ext>
            </a:extLst>
          </p:cNvPr>
          <p:cNvSpPr>
            <a:spLocks noGrp="1"/>
          </p:cNvSpPr>
          <p:nvPr>
            <p:ph type="dt" sz="half" idx="10"/>
          </p:nvPr>
        </p:nvSpPr>
        <p:spPr/>
        <p:txBody>
          <a:bodyPr/>
          <a:lstStyle/>
          <a:p>
            <a:fld id="{E79DE588-D7E8-4F06-93B0-59DB8DA46A9B}" type="datetimeFigureOut">
              <a:rPr lang="en-CA" smtClean="0"/>
              <a:t>2021-03-25</a:t>
            </a:fld>
            <a:endParaRPr lang="en-CA"/>
          </a:p>
        </p:txBody>
      </p:sp>
      <p:sp>
        <p:nvSpPr>
          <p:cNvPr id="5" name="Footer Placeholder 4">
            <a:extLst>
              <a:ext uri="{FF2B5EF4-FFF2-40B4-BE49-F238E27FC236}">
                <a16:creationId xmlns:a16="http://schemas.microsoft.com/office/drawing/2014/main" id="{ADE69C68-191D-4145-8B22-49F15F69488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909D9EB-B554-4089-820D-12DBBD2649E6}"/>
              </a:ext>
            </a:extLst>
          </p:cNvPr>
          <p:cNvSpPr>
            <a:spLocks noGrp="1"/>
          </p:cNvSpPr>
          <p:nvPr>
            <p:ph type="sldNum" sz="quarter" idx="12"/>
          </p:nvPr>
        </p:nvSpPr>
        <p:spPr/>
        <p:txBody>
          <a:bodyPr/>
          <a:lstStyle/>
          <a:p>
            <a:fld id="{ACF8752F-1783-4EA6-BD07-FB2DD30D5EDE}" type="slidenum">
              <a:rPr lang="en-CA" smtClean="0"/>
              <a:t>‹#›</a:t>
            </a:fld>
            <a:endParaRPr lang="en-CA"/>
          </a:p>
        </p:txBody>
      </p:sp>
    </p:spTree>
    <p:extLst>
      <p:ext uri="{BB962C8B-B14F-4D97-AF65-F5344CB8AC3E}">
        <p14:creationId xmlns:p14="http://schemas.microsoft.com/office/powerpoint/2010/main" val="579466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DD48-9296-4D2B-957C-12ECA607E6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3E16ABC-E026-450C-815A-6D96862C67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1DBD5-6BA8-4D89-AEE4-BC93C0AB29EC}"/>
              </a:ext>
            </a:extLst>
          </p:cNvPr>
          <p:cNvSpPr>
            <a:spLocks noGrp="1"/>
          </p:cNvSpPr>
          <p:nvPr>
            <p:ph type="dt" sz="half" idx="10"/>
          </p:nvPr>
        </p:nvSpPr>
        <p:spPr/>
        <p:txBody>
          <a:bodyPr/>
          <a:lstStyle/>
          <a:p>
            <a:fld id="{E79DE588-D7E8-4F06-93B0-59DB8DA46A9B}" type="datetimeFigureOut">
              <a:rPr lang="en-CA" smtClean="0"/>
              <a:t>2021-03-25</a:t>
            </a:fld>
            <a:endParaRPr lang="en-CA"/>
          </a:p>
        </p:txBody>
      </p:sp>
      <p:sp>
        <p:nvSpPr>
          <p:cNvPr id="5" name="Footer Placeholder 4">
            <a:extLst>
              <a:ext uri="{FF2B5EF4-FFF2-40B4-BE49-F238E27FC236}">
                <a16:creationId xmlns:a16="http://schemas.microsoft.com/office/drawing/2014/main" id="{63FFAE75-727E-457A-81C0-19762C67C40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F1698C5-0FD6-4AE9-A149-B53EDCA45581}"/>
              </a:ext>
            </a:extLst>
          </p:cNvPr>
          <p:cNvSpPr>
            <a:spLocks noGrp="1"/>
          </p:cNvSpPr>
          <p:nvPr>
            <p:ph type="sldNum" sz="quarter" idx="12"/>
          </p:nvPr>
        </p:nvSpPr>
        <p:spPr/>
        <p:txBody>
          <a:bodyPr/>
          <a:lstStyle/>
          <a:p>
            <a:fld id="{ACF8752F-1783-4EA6-BD07-FB2DD30D5EDE}" type="slidenum">
              <a:rPr lang="en-CA" smtClean="0"/>
              <a:t>‹#›</a:t>
            </a:fld>
            <a:endParaRPr lang="en-CA"/>
          </a:p>
        </p:txBody>
      </p:sp>
    </p:spTree>
    <p:extLst>
      <p:ext uri="{BB962C8B-B14F-4D97-AF65-F5344CB8AC3E}">
        <p14:creationId xmlns:p14="http://schemas.microsoft.com/office/powerpoint/2010/main" val="3756218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97369-F1D1-414D-BE5B-D144F8B4E30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2AFE9C8-5298-4961-987D-29C9019A29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994C1D4-3214-477E-8CC8-96FC2F20A6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81FE521-0294-4DDD-A871-C3D23C17DECE}"/>
              </a:ext>
            </a:extLst>
          </p:cNvPr>
          <p:cNvSpPr>
            <a:spLocks noGrp="1"/>
          </p:cNvSpPr>
          <p:nvPr>
            <p:ph type="dt" sz="half" idx="10"/>
          </p:nvPr>
        </p:nvSpPr>
        <p:spPr/>
        <p:txBody>
          <a:bodyPr/>
          <a:lstStyle/>
          <a:p>
            <a:fld id="{E79DE588-D7E8-4F06-93B0-59DB8DA46A9B}" type="datetimeFigureOut">
              <a:rPr lang="en-CA" smtClean="0"/>
              <a:t>2021-03-25</a:t>
            </a:fld>
            <a:endParaRPr lang="en-CA"/>
          </a:p>
        </p:txBody>
      </p:sp>
      <p:sp>
        <p:nvSpPr>
          <p:cNvPr id="6" name="Footer Placeholder 5">
            <a:extLst>
              <a:ext uri="{FF2B5EF4-FFF2-40B4-BE49-F238E27FC236}">
                <a16:creationId xmlns:a16="http://schemas.microsoft.com/office/drawing/2014/main" id="{8BD4D51B-8C85-4041-93F0-D82D55D2D4C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38DA11-61F4-4A0C-B5E0-E25CDAB81A8D}"/>
              </a:ext>
            </a:extLst>
          </p:cNvPr>
          <p:cNvSpPr>
            <a:spLocks noGrp="1"/>
          </p:cNvSpPr>
          <p:nvPr>
            <p:ph type="sldNum" sz="quarter" idx="12"/>
          </p:nvPr>
        </p:nvSpPr>
        <p:spPr/>
        <p:txBody>
          <a:bodyPr/>
          <a:lstStyle/>
          <a:p>
            <a:fld id="{ACF8752F-1783-4EA6-BD07-FB2DD30D5EDE}" type="slidenum">
              <a:rPr lang="en-CA" smtClean="0"/>
              <a:t>‹#›</a:t>
            </a:fld>
            <a:endParaRPr lang="en-CA"/>
          </a:p>
        </p:txBody>
      </p:sp>
    </p:spTree>
    <p:extLst>
      <p:ext uri="{BB962C8B-B14F-4D97-AF65-F5344CB8AC3E}">
        <p14:creationId xmlns:p14="http://schemas.microsoft.com/office/powerpoint/2010/main" val="107645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6642-0449-4ECA-B02A-B593C8EB408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7E4BC4B-83F9-48DB-8CCF-32F0D6F260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8A4FCA-1CE1-422A-95E5-D700760391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F432148-5743-4F91-A699-F9CB34595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36794F-07CE-4292-86F9-902516085E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DA94AB9-C104-46AD-866B-5B966BDC7AB0}"/>
              </a:ext>
            </a:extLst>
          </p:cNvPr>
          <p:cNvSpPr>
            <a:spLocks noGrp="1"/>
          </p:cNvSpPr>
          <p:nvPr>
            <p:ph type="dt" sz="half" idx="10"/>
          </p:nvPr>
        </p:nvSpPr>
        <p:spPr/>
        <p:txBody>
          <a:bodyPr/>
          <a:lstStyle/>
          <a:p>
            <a:fld id="{E79DE588-D7E8-4F06-93B0-59DB8DA46A9B}" type="datetimeFigureOut">
              <a:rPr lang="en-CA" smtClean="0"/>
              <a:t>2021-03-25</a:t>
            </a:fld>
            <a:endParaRPr lang="en-CA"/>
          </a:p>
        </p:txBody>
      </p:sp>
      <p:sp>
        <p:nvSpPr>
          <p:cNvPr id="8" name="Footer Placeholder 7">
            <a:extLst>
              <a:ext uri="{FF2B5EF4-FFF2-40B4-BE49-F238E27FC236}">
                <a16:creationId xmlns:a16="http://schemas.microsoft.com/office/drawing/2014/main" id="{E618E8BD-80B4-44E3-A62E-1F4A60C0B4D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16F4817-4C7A-488F-84FB-38EAC86FFAC2}"/>
              </a:ext>
            </a:extLst>
          </p:cNvPr>
          <p:cNvSpPr>
            <a:spLocks noGrp="1"/>
          </p:cNvSpPr>
          <p:nvPr>
            <p:ph type="sldNum" sz="quarter" idx="12"/>
          </p:nvPr>
        </p:nvSpPr>
        <p:spPr/>
        <p:txBody>
          <a:bodyPr/>
          <a:lstStyle/>
          <a:p>
            <a:fld id="{ACF8752F-1783-4EA6-BD07-FB2DD30D5EDE}" type="slidenum">
              <a:rPr lang="en-CA" smtClean="0"/>
              <a:t>‹#›</a:t>
            </a:fld>
            <a:endParaRPr lang="en-CA"/>
          </a:p>
        </p:txBody>
      </p:sp>
    </p:spTree>
    <p:extLst>
      <p:ext uri="{BB962C8B-B14F-4D97-AF65-F5344CB8AC3E}">
        <p14:creationId xmlns:p14="http://schemas.microsoft.com/office/powerpoint/2010/main" val="620322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C6678-BCC8-41E6-9902-3B405F70762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15A786F-E1D5-4CE9-8FF2-426CF7172C5C}"/>
              </a:ext>
            </a:extLst>
          </p:cNvPr>
          <p:cNvSpPr>
            <a:spLocks noGrp="1"/>
          </p:cNvSpPr>
          <p:nvPr>
            <p:ph type="dt" sz="half" idx="10"/>
          </p:nvPr>
        </p:nvSpPr>
        <p:spPr/>
        <p:txBody>
          <a:bodyPr/>
          <a:lstStyle/>
          <a:p>
            <a:fld id="{E79DE588-D7E8-4F06-93B0-59DB8DA46A9B}" type="datetimeFigureOut">
              <a:rPr lang="en-CA" smtClean="0"/>
              <a:t>2021-03-25</a:t>
            </a:fld>
            <a:endParaRPr lang="en-CA"/>
          </a:p>
        </p:txBody>
      </p:sp>
      <p:sp>
        <p:nvSpPr>
          <p:cNvPr id="4" name="Footer Placeholder 3">
            <a:extLst>
              <a:ext uri="{FF2B5EF4-FFF2-40B4-BE49-F238E27FC236}">
                <a16:creationId xmlns:a16="http://schemas.microsoft.com/office/drawing/2014/main" id="{5993DC63-F742-4328-83CA-78CAB257657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8CBFECF-1757-4633-8769-BE2491BD0407}"/>
              </a:ext>
            </a:extLst>
          </p:cNvPr>
          <p:cNvSpPr>
            <a:spLocks noGrp="1"/>
          </p:cNvSpPr>
          <p:nvPr>
            <p:ph type="sldNum" sz="quarter" idx="12"/>
          </p:nvPr>
        </p:nvSpPr>
        <p:spPr/>
        <p:txBody>
          <a:bodyPr/>
          <a:lstStyle/>
          <a:p>
            <a:fld id="{ACF8752F-1783-4EA6-BD07-FB2DD30D5EDE}" type="slidenum">
              <a:rPr lang="en-CA" smtClean="0"/>
              <a:t>‹#›</a:t>
            </a:fld>
            <a:endParaRPr lang="en-CA"/>
          </a:p>
        </p:txBody>
      </p:sp>
    </p:spTree>
    <p:extLst>
      <p:ext uri="{BB962C8B-B14F-4D97-AF65-F5344CB8AC3E}">
        <p14:creationId xmlns:p14="http://schemas.microsoft.com/office/powerpoint/2010/main" val="3260382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E3484-AB8D-463F-A0E3-67C465167F0F}"/>
              </a:ext>
            </a:extLst>
          </p:cNvPr>
          <p:cNvSpPr>
            <a:spLocks noGrp="1"/>
          </p:cNvSpPr>
          <p:nvPr>
            <p:ph type="dt" sz="half" idx="10"/>
          </p:nvPr>
        </p:nvSpPr>
        <p:spPr/>
        <p:txBody>
          <a:bodyPr/>
          <a:lstStyle/>
          <a:p>
            <a:fld id="{E79DE588-D7E8-4F06-93B0-59DB8DA46A9B}" type="datetimeFigureOut">
              <a:rPr lang="en-CA" smtClean="0"/>
              <a:t>2021-03-25</a:t>
            </a:fld>
            <a:endParaRPr lang="en-CA"/>
          </a:p>
        </p:txBody>
      </p:sp>
      <p:sp>
        <p:nvSpPr>
          <p:cNvPr id="3" name="Footer Placeholder 2">
            <a:extLst>
              <a:ext uri="{FF2B5EF4-FFF2-40B4-BE49-F238E27FC236}">
                <a16:creationId xmlns:a16="http://schemas.microsoft.com/office/drawing/2014/main" id="{08FA9F2C-14B0-4868-BD4D-91F417DB374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5F12DB1-845E-4A3B-BD75-070CFFD287F3}"/>
              </a:ext>
            </a:extLst>
          </p:cNvPr>
          <p:cNvSpPr>
            <a:spLocks noGrp="1"/>
          </p:cNvSpPr>
          <p:nvPr>
            <p:ph type="sldNum" sz="quarter" idx="12"/>
          </p:nvPr>
        </p:nvSpPr>
        <p:spPr/>
        <p:txBody>
          <a:bodyPr/>
          <a:lstStyle/>
          <a:p>
            <a:fld id="{ACF8752F-1783-4EA6-BD07-FB2DD30D5EDE}" type="slidenum">
              <a:rPr lang="en-CA" smtClean="0"/>
              <a:t>‹#›</a:t>
            </a:fld>
            <a:endParaRPr lang="en-CA"/>
          </a:p>
        </p:txBody>
      </p:sp>
    </p:spTree>
    <p:extLst>
      <p:ext uri="{BB962C8B-B14F-4D97-AF65-F5344CB8AC3E}">
        <p14:creationId xmlns:p14="http://schemas.microsoft.com/office/powerpoint/2010/main" val="3756401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DF88-3647-45D5-B555-B7685519EC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329E9B7-632E-4CB2-963C-95871429AE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DC92C37-EC52-42F2-8071-10E26D8B6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9DC33-9A79-4C7B-A9AC-7FB8A3152D8A}"/>
              </a:ext>
            </a:extLst>
          </p:cNvPr>
          <p:cNvSpPr>
            <a:spLocks noGrp="1"/>
          </p:cNvSpPr>
          <p:nvPr>
            <p:ph type="dt" sz="half" idx="10"/>
          </p:nvPr>
        </p:nvSpPr>
        <p:spPr/>
        <p:txBody>
          <a:bodyPr/>
          <a:lstStyle/>
          <a:p>
            <a:fld id="{E79DE588-D7E8-4F06-93B0-59DB8DA46A9B}" type="datetimeFigureOut">
              <a:rPr lang="en-CA" smtClean="0"/>
              <a:t>2021-03-25</a:t>
            </a:fld>
            <a:endParaRPr lang="en-CA"/>
          </a:p>
        </p:txBody>
      </p:sp>
      <p:sp>
        <p:nvSpPr>
          <p:cNvPr id="6" name="Footer Placeholder 5">
            <a:extLst>
              <a:ext uri="{FF2B5EF4-FFF2-40B4-BE49-F238E27FC236}">
                <a16:creationId xmlns:a16="http://schemas.microsoft.com/office/drawing/2014/main" id="{5260BAA1-6D41-4E3F-9212-B1A9C8FE87A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F704D67-6446-4636-82A9-2888BB5F244A}"/>
              </a:ext>
            </a:extLst>
          </p:cNvPr>
          <p:cNvSpPr>
            <a:spLocks noGrp="1"/>
          </p:cNvSpPr>
          <p:nvPr>
            <p:ph type="sldNum" sz="quarter" idx="12"/>
          </p:nvPr>
        </p:nvSpPr>
        <p:spPr/>
        <p:txBody>
          <a:bodyPr/>
          <a:lstStyle/>
          <a:p>
            <a:fld id="{ACF8752F-1783-4EA6-BD07-FB2DD30D5EDE}" type="slidenum">
              <a:rPr lang="en-CA" smtClean="0"/>
              <a:t>‹#›</a:t>
            </a:fld>
            <a:endParaRPr lang="en-CA"/>
          </a:p>
        </p:txBody>
      </p:sp>
    </p:spTree>
    <p:extLst>
      <p:ext uri="{BB962C8B-B14F-4D97-AF65-F5344CB8AC3E}">
        <p14:creationId xmlns:p14="http://schemas.microsoft.com/office/powerpoint/2010/main" val="126325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9E23-DD70-4497-A172-F8DA51C5F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11CFAEB-9F68-414C-9569-07AADC2C73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2B2E055-5EF7-4474-BFF1-BF6C79D252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940ABF-69BB-4710-BE70-AD8EF3CD4174}"/>
              </a:ext>
            </a:extLst>
          </p:cNvPr>
          <p:cNvSpPr>
            <a:spLocks noGrp="1"/>
          </p:cNvSpPr>
          <p:nvPr>
            <p:ph type="dt" sz="half" idx="10"/>
          </p:nvPr>
        </p:nvSpPr>
        <p:spPr/>
        <p:txBody>
          <a:bodyPr/>
          <a:lstStyle/>
          <a:p>
            <a:fld id="{E79DE588-D7E8-4F06-93B0-59DB8DA46A9B}" type="datetimeFigureOut">
              <a:rPr lang="en-CA" smtClean="0"/>
              <a:t>2021-03-25</a:t>
            </a:fld>
            <a:endParaRPr lang="en-CA"/>
          </a:p>
        </p:txBody>
      </p:sp>
      <p:sp>
        <p:nvSpPr>
          <p:cNvPr id="6" name="Footer Placeholder 5">
            <a:extLst>
              <a:ext uri="{FF2B5EF4-FFF2-40B4-BE49-F238E27FC236}">
                <a16:creationId xmlns:a16="http://schemas.microsoft.com/office/drawing/2014/main" id="{D3E19D0A-D59B-496E-A78D-CEFBAE802BA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51F28B8-8A5F-4988-B5E2-32AC5BE46216}"/>
              </a:ext>
            </a:extLst>
          </p:cNvPr>
          <p:cNvSpPr>
            <a:spLocks noGrp="1"/>
          </p:cNvSpPr>
          <p:nvPr>
            <p:ph type="sldNum" sz="quarter" idx="12"/>
          </p:nvPr>
        </p:nvSpPr>
        <p:spPr/>
        <p:txBody>
          <a:bodyPr/>
          <a:lstStyle/>
          <a:p>
            <a:fld id="{ACF8752F-1783-4EA6-BD07-FB2DD30D5EDE}" type="slidenum">
              <a:rPr lang="en-CA" smtClean="0"/>
              <a:t>‹#›</a:t>
            </a:fld>
            <a:endParaRPr lang="en-CA"/>
          </a:p>
        </p:txBody>
      </p:sp>
    </p:spTree>
    <p:extLst>
      <p:ext uri="{BB962C8B-B14F-4D97-AF65-F5344CB8AC3E}">
        <p14:creationId xmlns:p14="http://schemas.microsoft.com/office/powerpoint/2010/main" val="1337984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EBDC05-F203-412B-B89C-3DAB065E71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4EA95E7-1255-42D2-BB78-411CB46161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3C885A3-9A2D-4CF2-875E-92C03B3CAA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9DE588-D7E8-4F06-93B0-59DB8DA46A9B}" type="datetimeFigureOut">
              <a:rPr lang="en-CA" smtClean="0"/>
              <a:t>2021-03-25</a:t>
            </a:fld>
            <a:endParaRPr lang="en-CA"/>
          </a:p>
        </p:txBody>
      </p:sp>
      <p:sp>
        <p:nvSpPr>
          <p:cNvPr id="5" name="Footer Placeholder 4">
            <a:extLst>
              <a:ext uri="{FF2B5EF4-FFF2-40B4-BE49-F238E27FC236}">
                <a16:creationId xmlns:a16="http://schemas.microsoft.com/office/drawing/2014/main" id="{9ED8CE71-1C61-4CEF-98D7-2AA57F304E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88BCF57-8B7C-4F5B-A21A-4AE6C807A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F8752F-1783-4EA6-BD07-FB2DD30D5EDE}" type="slidenum">
              <a:rPr lang="en-CA" smtClean="0"/>
              <a:t>‹#›</a:t>
            </a:fld>
            <a:endParaRPr lang="en-CA"/>
          </a:p>
        </p:txBody>
      </p:sp>
    </p:spTree>
    <p:extLst>
      <p:ext uri="{BB962C8B-B14F-4D97-AF65-F5344CB8AC3E}">
        <p14:creationId xmlns:p14="http://schemas.microsoft.com/office/powerpoint/2010/main" val="1715325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rduinoecia.com.br/2016/02/web-server-esp8266-nodemcu-dht22.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itecnomakers.com/como-utilizar-la-camara-esp32-esp32-cam-con-arduino/"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profetolocka.com.ar/2020/07/15/probando-el-streaming-de-video-con-esp32-cam-y-aduino-id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make-it.ca/nodemcu-arduino/nodemcu-details-specifications/" TargetMode="External"/><Relationship Id="rId7" Type="http://schemas.openxmlformats.org/officeDocument/2006/relationships/hyperlink" Target="https://www.metageek.com/training/resources/wifi-signal-strength-basics.html" TargetMode="External"/><Relationship Id="rId2" Type="http://schemas.openxmlformats.org/officeDocument/2006/relationships/hyperlink" Target="https://randomnerdtutorials.com/esp8266-pinout-reference-gpios/" TargetMode="External"/><Relationship Id="rId1" Type="http://schemas.openxmlformats.org/officeDocument/2006/relationships/slideLayout" Target="../slideLayouts/slideLayout2.xml"/><Relationship Id="rId6" Type="http://schemas.openxmlformats.org/officeDocument/2006/relationships/hyperlink" Target="https://www.ics.com/blog/introduction-gpio-programming" TargetMode="External"/><Relationship Id="rId5" Type="http://schemas.openxmlformats.org/officeDocument/2006/relationships/hyperlink" Target="https://www.instructables.com/Programming-ESP32-CAM-With-ESP8266/" TargetMode="External"/><Relationship Id="rId4" Type="http://schemas.openxmlformats.org/officeDocument/2006/relationships/hyperlink" Target="https://randomnerdtutorials.com/esp32-cam-video-streaming-face-recognition-arduino-id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randomnerdtutorials.com/esp32-cam-ai-thinker-pinout/"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lectronics-lab.com/project/esp8266-wifi-air-conditioner-remote-control/"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u.wikipedia.org/wiki/Arduino"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electronics-lab.com/project/esp8266-wifi-air-conditioner-remote-control/"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C2B31A85-FBDF-4361-A2B8-6DEBC3EEEBD8}"/>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CEA877-EE86-479F-83A8-C3ED0C079DA9}"/>
              </a:ext>
            </a:extLst>
          </p:cNvPr>
          <p:cNvSpPr>
            <a:spLocks noGrp="1"/>
          </p:cNvSpPr>
          <p:nvPr>
            <p:ph type="ctrTitle"/>
          </p:nvPr>
        </p:nvSpPr>
        <p:spPr>
          <a:xfrm>
            <a:off x="477981" y="1122363"/>
            <a:ext cx="4023360" cy="3204134"/>
          </a:xfrm>
        </p:spPr>
        <p:txBody>
          <a:bodyPr anchor="b">
            <a:normAutofit/>
          </a:bodyPr>
          <a:lstStyle/>
          <a:p>
            <a:pPr algn="l"/>
            <a:r>
              <a:rPr lang="en-US" sz="4400"/>
              <a:t>INTERFACING ESP8266 WITH ESP32CAM AND ESP32 WIFI CONNECTIVITY</a:t>
            </a:r>
            <a:endParaRPr lang="en-CA" sz="4400"/>
          </a:p>
        </p:txBody>
      </p:sp>
      <p:sp>
        <p:nvSpPr>
          <p:cNvPr id="3" name="Subtitle 2">
            <a:extLst>
              <a:ext uri="{FF2B5EF4-FFF2-40B4-BE49-F238E27FC236}">
                <a16:creationId xmlns:a16="http://schemas.microsoft.com/office/drawing/2014/main" id="{45F26F23-E56A-4C0B-94F2-F498F6781340}"/>
              </a:ext>
            </a:extLst>
          </p:cNvPr>
          <p:cNvSpPr>
            <a:spLocks noGrp="1"/>
          </p:cNvSpPr>
          <p:nvPr>
            <p:ph type="subTitle" idx="1"/>
          </p:nvPr>
        </p:nvSpPr>
        <p:spPr>
          <a:xfrm>
            <a:off x="477980" y="4872922"/>
            <a:ext cx="4023359" cy="1208141"/>
          </a:xfrm>
        </p:spPr>
        <p:txBody>
          <a:bodyPr>
            <a:noAutofit/>
          </a:bodyPr>
          <a:lstStyle/>
          <a:p>
            <a:pPr algn="l"/>
            <a:r>
              <a:rPr lang="en-US" sz="2000" dirty="0"/>
              <a:t>SUBMITTED BY:AMANDEEP SINGH</a:t>
            </a:r>
          </a:p>
          <a:p>
            <a:pPr algn="l"/>
            <a:r>
              <a:rPr lang="en-US" sz="2000" dirty="0"/>
              <a:t>STUDENT ID:C0761298</a:t>
            </a:r>
          </a:p>
          <a:p>
            <a:pPr algn="l"/>
            <a:r>
              <a:rPr lang="en-US" sz="2000" dirty="0"/>
              <a:t>GROUP :2</a:t>
            </a:r>
          </a:p>
          <a:p>
            <a:pPr algn="l"/>
            <a:r>
              <a:rPr lang="en-US" sz="2000" dirty="0"/>
              <a:t>SUBMITTED TO </a:t>
            </a:r>
            <a:r>
              <a:rPr lang="en-CA" sz="2000" dirty="0"/>
              <a:t>:MIKE ALESHAMS</a:t>
            </a:r>
            <a:endParaRPr lang="en-US" sz="2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4171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3550994-5363-4EDA-9F03-6EA95B1FEE1A}"/>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FEATURES</a:t>
            </a:r>
            <a:endParaRPr lang="en-CA">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DFC5CEE-57F3-4AFB-B7E3-8A39871C8522}"/>
              </a:ext>
            </a:extLst>
          </p:cNvPr>
          <p:cNvSpPr>
            <a:spLocks noGrp="1"/>
          </p:cNvSpPr>
          <p:nvPr>
            <p:ph idx="1"/>
          </p:nvPr>
        </p:nvSpPr>
        <p:spPr>
          <a:xfrm>
            <a:off x="1392667" y="2398957"/>
            <a:ext cx="9406666" cy="3526144"/>
          </a:xfrm>
        </p:spPr>
        <p:txBody>
          <a:bodyPr>
            <a:normAutofit/>
          </a:bodyPr>
          <a:lstStyle/>
          <a:p>
            <a:pPr marL="457200" indent="-342900">
              <a:spcAft>
                <a:spcPts val="600"/>
              </a:spcAft>
              <a:buClr>
                <a:schemeClr val="accent1"/>
              </a:buClr>
              <a:buFont typeface="Wingdings" panose="05000000000000000000" pitchFamily="2" charset="2"/>
              <a:buChar char="Ø"/>
            </a:pPr>
            <a:r>
              <a:rPr lang="en-US" sz="2000">
                <a:solidFill>
                  <a:schemeClr val="bg1"/>
                </a:solidFill>
              </a:rPr>
              <a:t>The operating voltage for this board is 3.3V</a:t>
            </a:r>
          </a:p>
          <a:p>
            <a:pPr marL="457200" indent="-342900">
              <a:spcAft>
                <a:spcPts val="600"/>
              </a:spcAft>
              <a:buClr>
                <a:schemeClr val="accent1"/>
              </a:buClr>
              <a:buFont typeface="Wingdings" panose="05000000000000000000" pitchFamily="2" charset="2"/>
              <a:buChar char="Ø"/>
            </a:pPr>
            <a:r>
              <a:rPr lang="en-US" sz="2000">
                <a:solidFill>
                  <a:schemeClr val="bg1"/>
                </a:solidFill>
              </a:rPr>
              <a:t>There are 16 GPIO line available some of them are used internally for devices like flash memories</a:t>
            </a:r>
          </a:p>
          <a:p>
            <a:pPr marL="457200" indent="-342900">
              <a:spcAft>
                <a:spcPts val="600"/>
              </a:spcAft>
              <a:buClr>
                <a:schemeClr val="accent1"/>
              </a:buClr>
              <a:buFont typeface="Wingdings" panose="05000000000000000000" pitchFamily="2" charset="2"/>
              <a:buChar char="Ø"/>
            </a:pPr>
            <a:r>
              <a:rPr lang="en-US" sz="2000">
                <a:solidFill>
                  <a:schemeClr val="bg1"/>
                </a:solidFill>
              </a:rPr>
              <a:t>2 pins out of 11 GPIO are reserved for the are reserved for communication Rx and Tx pins</a:t>
            </a:r>
          </a:p>
          <a:p>
            <a:pPr marL="457200" indent="-342900">
              <a:spcAft>
                <a:spcPts val="600"/>
              </a:spcAft>
              <a:buClr>
                <a:schemeClr val="accent1"/>
              </a:buClr>
              <a:buFont typeface="Wingdings" panose="05000000000000000000" pitchFamily="2" charset="2"/>
              <a:buChar char="Ø"/>
            </a:pPr>
            <a:r>
              <a:rPr lang="en-US" sz="2000">
                <a:solidFill>
                  <a:schemeClr val="bg1"/>
                </a:solidFill>
              </a:rPr>
              <a:t>D0 to D8, total 9 pins are used as GPIO pins.</a:t>
            </a:r>
          </a:p>
          <a:p>
            <a:pPr marL="457200" indent="-342900">
              <a:spcAft>
                <a:spcPts val="600"/>
              </a:spcAft>
              <a:buClr>
                <a:schemeClr val="accent1"/>
              </a:buClr>
              <a:buFont typeface="Wingdings" panose="05000000000000000000" pitchFamily="2" charset="2"/>
              <a:buChar char="Ø"/>
            </a:pPr>
            <a:r>
              <a:rPr lang="en-US" sz="2000">
                <a:solidFill>
                  <a:schemeClr val="bg1"/>
                </a:solidFill>
              </a:rPr>
              <a:t>SD1, CMD, SD0, CLK are four pins for SPI communication.</a:t>
            </a:r>
          </a:p>
          <a:p>
            <a:pPr marL="457200" indent="-342900">
              <a:spcAft>
                <a:spcPts val="600"/>
              </a:spcAft>
              <a:buClr>
                <a:schemeClr val="accent1"/>
              </a:buClr>
              <a:buFont typeface="Wingdings" panose="05000000000000000000" pitchFamily="2" charset="2"/>
              <a:buChar char="Ø"/>
            </a:pPr>
            <a:r>
              <a:rPr lang="en-US" sz="2000">
                <a:solidFill>
                  <a:schemeClr val="bg1"/>
                </a:solidFill>
              </a:rPr>
              <a:t>Two buttons are present on the board for flashing the device and reset.</a:t>
            </a:r>
          </a:p>
          <a:p>
            <a:endParaRPr lang="en-CA"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287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9DB71175-B019-42D3-80CB-1BF8EC92960B}"/>
              </a:ext>
            </a:extLst>
          </p:cNvPr>
          <p:cNvSpPr>
            <a:spLocks noGrp="1"/>
          </p:cNvSpPr>
          <p:nvPr>
            <p:ph type="title"/>
          </p:nvPr>
        </p:nvSpPr>
        <p:spPr>
          <a:xfrm>
            <a:off x="841248" y="818457"/>
            <a:ext cx="3322317" cy="2975876"/>
          </a:xfrm>
        </p:spPr>
        <p:txBody>
          <a:bodyPr vert="horz" lIns="91440" tIns="45720" rIns="91440" bIns="45720" rtlCol="0" anchor="b">
            <a:normAutofit/>
          </a:bodyPr>
          <a:lstStyle/>
          <a:p>
            <a:r>
              <a:rPr lang="en-US" kern="1200">
                <a:solidFill>
                  <a:schemeClr val="tx1"/>
                </a:solidFill>
                <a:latin typeface="+mj-lt"/>
                <a:ea typeface="+mj-ea"/>
                <a:cs typeface="+mj-cs"/>
              </a:rPr>
              <a:t>PIN DISCRIPTION</a:t>
            </a:r>
          </a:p>
        </p:txBody>
      </p:sp>
      <p:cxnSp>
        <p:nvCxnSpPr>
          <p:cNvPr id="15" name="Straight Connector 1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0BFEE6BB-32DC-4705-9519-304A65A7A223}"/>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44678" y="717604"/>
            <a:ext cx="6436548" cy="5422791"/>
          </a:xfrm>
          <a:prstGeom prst="rect">
            <a:avLst/>
          </a:prstGeom>
        </p:spPr>
      </p:pic>
    </p:spTree>
    <p:extLst>
      <p:ext uri="{BB962C8B-B14F-4D97-AF65-F5344CB8AC3E}">
        <p14:creationId xmlns:p14="http://schemas.microsoft.com/office/powerpoint/2010/main" val="244830276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electronics, circuit&#10;&#10;Description automatically generated">
            <a:extLst>
              <a:ext uri="{FF2B5EF4-FFF2-40B4-BE49-F238E27FC236}">
                <a16:creationId xmlns:a16="http://schemas.microsoft.com/office/drawing/2014/main" id="{70174D5A-41D3-42C2-BD4F-BF87407BDB95}"/>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285" b="7488"/>
          <a:stretch/>
        </p:blipFill>
        <p:spPr>
          <a:xfrm>
            <a:off x="20" y="10"/>
            <a:ext cx="12191980" cy="6857990"/>
          </a:xfrm>
          <a:prstGeom prst="rect">
            <a:avLst/>
          </a:prstGeom>
        </p:spPr>
      </p:pic>
      <p:sp>
        <p:nvSpPr>
          <p:cNvPr id="2" name="Title 1">
            <a:extLst>
              <a:ext uri="{FF2B5EF4-FFF2-40B4-BE49-F238E27FC236}">
                <a16:creationId xmlns:a16="http://schemas.microsoft.com/office/drawing/2014/main" id="{888F3A78-095A-4C73-828E-421F542BF3BB}"/>
              </a:ext>
            </a:extLst>
          </p:cNvPr>
          <p:cNvSpPr>
            <a:spLocks noGrp="1"/>
          </p:cNvSpPr>
          <p:nvPr>
            <p:ph type="title"/>
          </p:nvPr>
        </p:nvSpPr>
        <p:spPr>
          <a:xfrm>
            <a:off x="838200" y="365125"/>
            <a:ext cx="10515600" cy="1325563"/>
          </a:xfrm>
        </p:spPr>
        <p:txBody>
          <a:bodyPr>
            <a:normAutofit/>
          </a:bodyPr>
          <a:lstStyle/>
          <a:p>
            <a:pPr algn="ctr"/>
            <a:r>
              <a:rPr lang="en-US" b="1" dirty="0">
                <a:solidFill>
                  <a:srgbClr val="FFFFFF"/>
                </a:solidFill>
              </a:rPr>
              <a:t>ESP 32 CAM MODULE</a:t>
            </a:r>
            <a:endParaRPr lang="en-CA" b="1" dirty="0">
              <a:solidFill>
                <a:srgbClr val="FFFFFF"/>
              </a:solidFill>
            </a:endParaRPr>
          </a:p>
        </p:txBody>
      </p:sp>
      <p:sp>
        <p:nvSpPr>
          <p:cNvPr id="3" name="Content Placeholder 2">
            <a:extLst>
              <a:ext uri="{FF2B5EF4-FFF2-40B4-BE49-F238E27FC236}">
                <a16:creationId xmlns:a16="http://schemas.microsoft.com/office/drawing/2014/main" id="{31A194AD-D37A-47F4-845B-EFDAFA9CC7E6}"/>
              </a:ext>
            </a:extLst>
          </p:cNvPr>
          <p:cNvSpPr>
            <a:spLocks noGrp="1"/>
          </p:cNvSpPr>
          <p:nvPr>
            <p:ph idx="1"/>
          </p:nvPr>
        </p:nvSpPr>
        <p:spPr>
          <a:xfrm>
            <a:off x="838200" y="1825625"/>
            <a:ext cx="10515600" cy="4351338"/>
          </a:xfrm>
        </p:spPr>
        <p:txBody>
          <a:bodyPr>
            <a:normAutofit/>
          </a:bodyPr>
          <a:lstStyle/>
          <a:p>
            <a:r>
              <a:rPr lang="en-CA" b="1">
                <a:solidFill>
                  <a:srgbClr val="FFFFFF"/>
                </a:solidFill>
              </a:rPr>
              <a:t>FEATURES:</a:t>
            </a:r>
          </a:p>
          <a:p>
            <a:pPr lvl="1"/>
            <a:r>
              <a:rPr lang="en-CA">
                <a:solidFill>
                  <a:srgbClr val="FFFFFF"/>
                </a:solidFill>
              </a:rPr>
              <a:t>Low power 32-bit CPU</a:t>
            </a:r>
          </a:p>
          <a:p>
            <a:pPr lvl="1"/>
            <a:r>
              <a:rPr lang="en-CA">
                <a:solidFill>
                  <a:srgbClr val="FFFFFF"/>
                </a:solidFill>
              </a:rPr>
              <a:t>Clock speed up to 160MHz </a:t>
            </a:r>
          </a:p>
          <a:p>
            <a:pPr lvl="1"/>
            <a:r>
              <a:rPr lang="en-CA">
                <a:solidFill>
                  <a:srgbClr val="FFFFFF"/>
                </a:solidFill>
              </a:rPr>
              <a:t>Built-in 520 KB SRAM, external 4MPSRAM</a:t>
            </a:r>
          </a:p>
          <a:p>
            <a:pPr lvl="1"/>
            <a:r>
              <a:rPr lang="en-CA">
                <a:solidFill>
                  <a:srgbClr val="FFFFFF"/>
                </a:solidFill>
              </a:rPr>
              <a:t>Supports UART/SPI/I2C/PWM/ADC/DAC</a:t>
            </a:r>
          </a:p>
          <a:p>
            <a:pPr lvl="1"/>
            <a:r>
              <a:rPr lang="en-CA">
                <a:solidFill>
                  <a:srgbClr val="FFFFFF"/>
                </a:solidFill>
              </a:rPr>
              <a:t>Support OV2640 and OV7670 cameras</a:t>
            </a:r>
          </a:p>
          <a:p>
            <a:pPr lvl="1"/>
            <a:r>
              <a:rPr lang="en-CA">
                <a:solidFill>
                  <a:srgbClr val="FFFFFF"/>
                </a:solidFill>
              </a:rPr>
              <a:t>Support image Wi-Fi upload</a:t>
            </a:r>
          </a:p>
          <a:p>
            <a:pPr lvl="1"/>
            <a:r>
              <a:rPr lang="en-CA">
                <a:solidFill>
                  <a:srgbClr val="FFFFFF"/>
                </a:solidFill>
              </a:rPr>
              <a:t>Embedded FreeRTOS.</a:t>
            </a:r>
          </a:p>
          <a:p>
            <a:pPr lvl="1"/>
            <a:r>
              <a:rPr lang="en-CA">
                <a:solidFill>
                  <a:srgbClr val="FFFFFF"/>
                </a:solidFill>
              </a:rPr>
              <a:t>Support for serial port local and remote firmware upgrades (FOTA)</a:t>
            </a:r>
          </a:p>
          <a:p>
            <a:endParaRPr lang="en-CA">
              <a:solidFill>
                <a:srgbClr val="FFFFFF"/>
              </a:solidFill>
            </a:endParaRPr>
          </a:p>
        </p:txBody>
      </p:sp>
      <p:sp>
        <p:nvSpPr>
          <p:cNvPr id="6" name="TextBox 5">
            <a:extLst>
              <a:ext uri="{FF2B5EF4-FFF2-40B4-BE49-F238E27FC236}">
                <a16:creationId xmlns:a16="http://schemas.microsoft.com/office/drawing/2014/main" id="{A81FAB6E-C9D0-4D00-9579-CEA377B60C0D}"/>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ditecnomakers.com/como-utilizar-la-camara-esp32-esp32-cam-con-arduino/">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247058615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9FC67-CC4E-484D-918A-4D63D9949DD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PIN DISCRIPTION</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application&#10;&#10;Description automatically generated">
            <a:extLst>
              <a:ext uri="{FF2B5EF4-FFF2-40B4-BE49-F238E27FC236}">
                <a16:creationId xmlns:a16="http://schemas.microsoft.com/office/drawing/2014/main" id="{080D15CF-C145-48D5-8B3C-73F06D64E196}"/>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53822" y="691974"/>
            <a:ext cx="6553545" cy="5481993"/>
          </a:xfrm>
          <a:prstGeom prst="rect">
            <a:avLst/>
          </a:prstGeom>
        </p:spPr>
      </p:pic>
    </p:spTree>
    <p:extLst>
      <p:ext uri="{BB962C8B-B14F-4D97-AF65-F5344CB8AC3E}">
        <p14:creationId xmlns:p14="http://schemas.microsoft.com/office/powerpoint/2010/main" val="11800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B2E1-CAF5-40D5-9685-278EE98323A8}"/>
              </a:ext>
            </a:extLst>
          </p:cNvPr>
          <p:cNvSpPr>
            <a:spLocks noGrp="1"/>
          </p:cNvSpPr>
          <p:nvPr>
            <p:ph type="title"/>
          </p:nvPr>
        </p:nvSpPr>
        <p:spPr>
          <a:xfrm>
            <a:off x="5069940" y="365124"/>
            <a:ext cx="6172200" cy="1828800"/>
          </a:xfrm>
        </p:spPr>
        <p:txBody>
          <a:bodyPr>
            <a:normAutofit/>
          </a:bodyPr>
          <a:lstStyle/>
          <a:p>
            <a:r>
              <a:rPr lang="en-US"/>
              <a:t>ROLE OF ESP32 CAM MODULE</a:t>
            </a:r>
            <a:endParaRPr lang="en-CA"/>
          </a:p>
        </p:txBody>
      </p:sp>
      <p:pic>
        <p:nvPicPr>
          <p:cNvPr id="9" name="Picture 8" descr="A picture containing electronics, connector&#10;&#10;Description automatically generated">
            <a:extLst>
              <a:ext uri="{FF2B5EF4-FFF2-40B4-BE49-F238E27FC236}">
                <a16:creationId xmlns:a16="http://schemas.microsoft.com/office/drawing/2014/main" id="{B70898EC-EF3A-4B4C-9DB9-4692AE27DCC3}"/>
              </a:ext>
            </a:extLst>
          </p:cNvPr>
          <p:cNvPicPr>
            <a:picLocks noChangeAspect="1"/>
          </p:cNvPicPr>
          <p:nvPr/>
        </p:nvPicPr>
        <p:blipFill rotWithShape="1">
          <a:blip r:embed="rId2">
            <a:extLst>
              <a:ext uri="{28A0092B-C50C-407E-A947-70E740481C1C}">
                <a14:useLocalDpi xmlns:a14="http://schemas.microsoft.com/office/drawing/2010/main" val="0"/>
              </a:ext>
            </a:extLst>
          </a:blip>
          <a:srcRect t="9278" b="516"/>
          <a:stretch/>
        </p:blipFill>
        <p:spPr>
          <a:xfrm rot="5400000">
            <a:off x="-1109133" y="1109133"/>
            <a:ext cx="6858000" cy="4639733"/>
          </a:xfrm>
          <a:prstGeom prst="rect">
            <a:avLst/>
          </a:prstGeom>
        </p:spPr>
      </p:pic>
      <p:sp>
        <p:nvSpPr>
          <p:cNvPr id="3" name="Content Placeholder 2">
            <a:extLst>
              <a:ext uri="{FF2B5EF4-FFF2-40B4-BE49-F238E27FC236}">
                <a16:creationId xmlns:a16="http://schemas.microsoft.com/office/drawing/2014/main" id="{1900E741-BAE4-46FB-8FE0-F6E495BF7E5C}"/>
              </a:ext>
            </a:extLst>
          </p:cNvPr>
          <p:cNvSpPr>
            <a:spLocks noGrp="1"/>
          </p:cNvSpPr>
          <p:nvPr>
            <p:ph idx="1"/>
          </p:nvPr>
        </p:nvSpPr>
        <p:spPr>
          <a:xfrm>
            <a:off x="5069940" y="2322576"/>
            <a:ext cx="6172200" cy="3858768"/>
          </a:xfrm>
        </p:spPr>
        <p:txBody>
          <a:bodyPr>
            <a:normAutofit/>
          </a:bodyPr>
          <a:lstStyle/>
          <a:p>
            <a:pPr marL="0" indent="0">
              <a:buNone/>
            </a:pPr>
            <a:r>
              <a:rPr lang="en-US" sz="2400"/>
              <a:t>CAM 32 module is being used for two tasks in this project and these are:</a:t>
            </a:r>
          </a:p>
          <a:p>
            <a:pPr marL="514350" indent="-514350">
              <a:buFont typeface="+mj-lt"/>
              <a:buAutoNum type="arabicPeriod"/>
            </a:pPr>
            <a:r>
              <a:rPr lang="en-US" sz="2400"/>
              <a:t>To provide the Wi-Fi to the system so that Internet access is possible .</a:t>
            </a:r>
          </a:p>
          <a:p>
            <a:pPr marL="514350" indent="-514350">
              <a:buFont typeface="+mj-lt"/>
              <a:buAutoNum type="arabicPeriod"/>
            </a:pPr>
            <a:r>
              <a:rPr lang="en-US" sz="2400"/>
              <a:t>To capture the picture of the unauthorized person who tries to access the locker.</a:t>
            </a:r>
          </a:p>
          <a:p>
            <a:pPr marL="0" indent="0">
              <a:buNone/>
            </a:pPr>
            <a:endParaRPr lang="en-US" sz="2400"/>
          </a:p>
          <a:p>
            <a:pPr lvl="1"/>
            <a:endParaRPr lang="en-CA"/>
          </a:p>
        </p:txBody>
      </p:sp>
    </p:spTree>
    <p:extLst>
      <p:ext uri="{BB962C8B-B14F-4D97-AF65-F5344CB8AC3E}">
        <p14:creationId xmlns:p14="http://schemas.microsoft.com/office/powerpoint/2010/main" val="254813177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FAFC-AD4B-4D2A-9A10-2C67417A6BB2}"/>
              </a:ext>
            </a:extLst>
          </p:cNvPr>
          <p:cNvSpPr>
            <a:spLocks noGrp="1"/>
          </p:cNvSpPr>
          <p:nvPr>
            <p:ph type="title"/>
          </p:nvPr>
        </p:nvSpPr>
        <p:spPr>
          <a:xfrm>
            <a:off x="5069940" y="365124"/>
            <a:ext cx="6172200" cy="1828800"/>
          </a:xfrm>
        </p:spPr>
        <p:txBody>
          <a:bodyPr>
            <a:normAutofit/>
          </a:bodyPr>
          <a:lstStyle/>
          <a:p>
            <a:r>
              <a:rPr lang="en-US"/>
              <a:t>COMMUNICATION PROTOCOL </a:t>
            </a:r>
            <a:endParaRPr lang="en-CA"/>
          </a:p>
        </p:txBody>
      </p:sp>
      <p:pic>
        <p:nvPicPr>
          <p:cNvPr id="6" name="Picture 5">
            <a:extLst>
              <a:ext uri="{FF2B5EF4-FFF2-40B4-BE49-F238E27FC236}">
                <a16:creationId xmlns:a16="http://schemas.microsoft.com/office/drawing/2014/main" id="{0BCE0B14-C2F9-4673-9B20-89D86E093B0B}"/>
              </a:ext>
            </a:extLst>
          </p:cNvPr>
          <p:cNvPicPr>
            <a:picLocks noChangeAspect="1"/>
          </p:cNvPicPr>
          <p:nvPr/>
        </p:nvPicPr>
        <p:blipFill rotWithShape="1">
          <a:blip r:embed="rId2"/>
          <a:srcRect l="22510" r="25566" b="1"/>
          <a:stretch/>
        </p:blipFill>
        <p:spPr>
          <a:xfrm>
            <a:off x="20" y="10"/>
            <a:ext cx="4639713" cy="6857990"/>
          </a:xfrm>
          <a:prstGeom prst="rect">
            <a:avLst/>
          </a:prstGeom>
        </p:spPr>
      </p:pic>
      <p:graphicFrame>
        <p:nvGraphicFramePr>
          <p:cNvPr id="5" name="Content Placeholder 2">
            <a:extLst>
              <a:ext uri="{FF2B5EF4-FFF2-40B4-BE49-F238E27FC236}">
                <a16:creationId xmlns:a16="http://schemas.microsoft.com/office/drawing/2014/main" id="{C2591831-75F3-4F35-B1DA-9AA178D094F8}"/>
              </a:ext>
            </a:extLst>
          </p:cNvPr>
          <p:cNvGraphicFramePr>
            <a:graphicFrameLocks noGrp="1"/>
          </p:cNvGraphicFramePr>
          <p:nvPr>
            <p:ph idx="1"/>
            <p:extLst>
              <p:ext uri="{D42A27DB-BD31-4B8C-83A1-F6EECF244321}">
                <p14:modId xmlns:p14="http://schemas.microsoft.com/office/powerpoint/2010/main" val="3808227076"/>
              </p:ext>
            </p:extLst>
          </p:nvPr>
        </p:nvGraphicFramePr>
        <p:xfrm>
          <a:off x="5069940" y="2322576"/>
          <a:ext cx="6172200" cy="3858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80194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Rectangle 10">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F71ACA-9CE6-4A3F-8997-214AF9081AF5}"/>
              </a:ext>
            </a:extLst>
          </p:cNvPr>
          <p:cNvSpPr>
            <a:spLocks noGrp="1"/>
          </p:cNvSpPr>
          <p:nvPr>
            <p:ph type="title"/>
          </p:nvPr>
        </p:nvSpPr>
        <p:spPr>
          <a:xfrm>
            <a:off x="841248" y="5010912"/>
            <a:ext cx="2889504" cy="1344168"/>
          </a:xfrm>
        </p:spPr>
        <p:txBody>
          <a:bodyPr anchor="ctr">
            <a:normAutofit/>
          </a:bodyPr>
          <a:lstStyle/>
          <a:p>
            <a:pPr algn="ctr"/>
            <a:r>
              <a:rPr lang="en-US" sz="2600" b="1" dirty="0">
                <a:solidFill>
                  <a:schemeClr val="bg1"/>
                </a:solidFill>
              </a:rPr>
              <a:t>INTERFACING OF ESP32 WITH ESP8266</a:t>
            </a:r>
            <a:endParaRPr lang="en-CA" sz="2600" b="1" dirty="0">
              <a:solidFill>
                <a:schemeClr val="bg1"/>
              </a:solidFill>
            </a:endParaRPr>
          </a:p>
        </p:txBody>
      </p:sp>
      <p:cxnSp>
        <p:nvCxnSpPr>
          <p:cNvPr id="13" name="Straight Connector 12">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06D42B-55EB-46A4-AD54-9B25ACA12C2E}"/>
              </a:ext>
            </a:extLst>
          </p:cNvPr>
          <p:cNvSpPr>
            <a:spLocks noGrp="1"/>
          </p:cNvSpPr>
          <p:nvPr>
            <p:ph idx="1"/>
          </p:nvPr>
        </p:nvSpPr>
        <p:spPr>
          <a:xfrm>
            <a:off x="4379976" y="5010912"/>
            <a:ext cx="6976872" cy="1344168"/>
          </a:xfrm>
        </p:spPr>
        <p:txBody>
          <a:bodyPr anchor="ctr">
            <a:normAutofit/>
          </a:bodyPr>
          <a:lstStyle/>
          <a:p>
            <a:r>
              <a:rPr lang="en-US" dirty="0">
                <a:solidFill>
                  <a:schemeClr val="bg1"/>
                </a:solidFill>
              </a:rPr>
              <a:t>Mode of communication is GPIO and how these two devices are connected can be shown above.</a:t>
            </a:r>
          </a:p>
          <a:p>
            <a:pPr marL="0" indent="0">
              <a:buNone/>
            </a:pPr>
            <a:endParaRPr lang="en-CA" sz="1700" dirty="0">
              <a:solidFill>
                <a:schemeClr val="bg1"/>
              </a:solidFill>
            </a:endParaRPr>
          </a:p>
        </p:txBody>
      </p:sp>
      <p:graphicFrame>
        <p:nvGraphicFramePr>
          <p:cNvPr id="4" name="Table 4">
            <a:extLst>
              <a:ext uri="{FF2B5EF4-FFF2-40B4-BE49-F238E27FC236}">
                <a16:creationId xmlns:a16="http://schemas.microsoft.com/office/drawing/2014/main" id="{9F7CC94C-76A9-4CDA-8369-5ABFEA782E94}"/>
              </a:ext>
            </a:extLst>
          </p:cNvPr>
          <p:cNvGraphicFramePr>
            <a:graphicFrameLocks noGrp="1"/>
          </p:cNvGraphicFramePr>
          <p:nvPr>
            <p:extLst>
              <p:ext uri="{D42A27DB-BD31-4B8C-83A1-F6EECF244321}">
                <p14:modId xmlns:p14="http://schemas.microsoft.com/office/powerpoint/2010/main" val="1546283371"/>
              </p:ext>
            </p:extLst>
          </p:nvPr>
        </p:nvGraphicFramePr>
        <p:xfrm>
          <a:off x="2385441" y="997453"/>
          <a:ext cx="7418071" cy="2950464"/>
        </p:xfrm>
        <a:graphic>
          <a:graphicData uri="http://schemas.openxmlformats.org/drawingml/2006/table">
            <a:tbl>
              <a:tblPr firstRow="1" bandRow="1">
                <a:tableStyleId>{5C22544A-7EE6-4342-B048-85BDC9FD1C3A}</a:tableStyleId>
              </a:tblPr>
              <a:tblGrid>
                <a:gridCol w="2463377">
                  <a:extLst>
                    <a:ext uri="{9D8B030D-6E8A-4147-A177-3AD203B41FA5}">
                      <a16:colId xmlns:a16="http://schemas.microsoft.com/office/drawing/2014/main" val="3160954582"/>
                    </a:ext>
                  </a:extLst>
                </a:gridCol>
                <a:gridCol w="4954694">
                  <a:extLst>
                    <a:ext uri="{9D8B030D-6E8A-4147-A177-3AD203B41FA5}">
                      <a16:colId xmlns:a16="http://schemas.microsoft.com/office/drawing/2014/main" val="900200208"/>
                    </a:ext>
                  </a:extLst>
                </a:gridCol>
              </a:tblGrid>
              <a:tr h="737616">
                <a:tc>
                  <a:txBody>
                    <a:bodyPr/>
                    <a:lstStyle/>
                    <a:p>
                      <a:pPr algn="ctr"/>
                      <a:r>
                        <a:rPr lang="en-US" sz="3300"/>
                        <a:t>ESP 8266</a:t>
                      </a:r>
                      <a:endParaRPr lang="en-CA" sz="3300"/>
                    </a:p>
                  </a:txBody>
                  <a:tcPr marL="167640" marR="167640" marT="83820" marB="83820"/>
                </a:tc>
                <a:tc>
                  <a:txBody>
                    <a:bodyPr/>
                    <a:lstStyle/>
                    <a:p>
                      <a:pPr algn="ctr"/>
                      <a:r>
                        <a:rPr lang="en-US" sz="3300"/>
                        <a:t>ESP 32 CAM MODULE</a:t>
                      </a:r>
                      <a:endParaRPr lang="en-CA" sz="3300"/>
                    </a:p>
                  </a:txBody>
                  <a:tcPr marL="167640" marR="167640" marT="83820" marB="83820"/>
                </a:tc>
                <a:extLst>
                  <a:ext uri="{0D108BD9-81ED-4DB2-BD59-A6C34878D82A}">
                    <a16:rowId xmlns:a16="http://schemas.microsoft.com/office/drawing/2014/main" val="386138668"/>
                  </a:ext>
                </a:extLst>
              </a:tr>
              <a:tr h="737616">
                <a:tc>
                  <a:txBody>
                    <a:bodyPr/>
                    <a:lstStyle/>
                    <a:p>
                      <a:pPr algn="ctr"/>
                      <a:r>
                        <a:rPr lang="en-US" sz="3300"/>
                        <a:t>Vin</a:t>
                      </a:r>
                      <a:endParaRPr lang="en-CA" sz="3300"/>
                    </a:p>
                  </a:txBody>
                  <a:tcPr marL="167640" marR="167640" marT="83820" marB="83820"/>
                </a:tc>
                <a:tc>
                  <a:txBody>
                    <a:bodyPr/>
                    <a:lstStyle/>
                    <a:p>
                      <a:pPr algn="ctr"/>
                      <a:r>
                        <a:rPr lang="en-US" sz="3300"/>
                        <a:t>5V</a:t>
                      </a:r>
                      <a:endParaRPr lang="en-CA" sz="3300"/>
                    </a:p>
                  </a:txBody>
                  <a:tcPr marL="167640" marR="167640" marT="83820" marB="83820"/>
                </a:tc>
                <a:extLst>
                  <a:ext uri="{0D108BD9-81ED-4DB2-BD59-A6C34878D82A}">
                    <a16:rowId xmlns:a16="http://schemas.microsoft.com/office/drawing/2014/main" val="4056930331"/>
                  </a:ext>
                </a:extLst>
              </a:tr>
              <a:tr h="737616">
                <a:tc>
                  <a:txBody>
                    <a:bodyPr/>
                    <a:lstStyle/>
                    <a:p>
                      <a:pPr algn="ctr"/>
                      <a:r>
                        <a:rPr lang="en-US" sz="3300"/>
                        <a:t>GND</a:t>
                      </a:r>
                      <a:endParaRPr lang="en-CA" sz="3300"/>
                    </a:p>
                  </a:txBody>
                  <a:tcPr marL="167640" marR="167640" marT="83820" marB="83820"/>
                </a:tc>
                <a:tc>
                  <a:txBody>
                    <a:bodyPr/>
                    <a:lstStyle/>
                    <a:p>
                      <a:pPr algn="ctr"/>
                      <a:r>
                        <a:rPr lang="en-US" sz="3300"/>
                        <a:t>GND</a:t>
                      </a:r>
                      <a:endParaRPr lang="en-CA" sz="3300"/>
                    </a:p>
                  </a:txBody>
                  <a:tcPr marL="167640" marR="167640" marT="83820" marB="83820"/>
                </a:tc>
                <a:extLst>
                  <a:ext uri="{0D108BD9-81ED-4DB2-BD59-A6C34878D82A}">
                    <a16:rowId xmlns:a16="http://schemas.microsoft.com/office/drawing/2014/main" val="1069182261"/>
                  </a:ext>
                </a:extLst>
              </a:tr>
              <a:tr h="737616">
                <a:tc>
                  <a:txBody>
                    <a:bodyPr/>
                    <a:lstStyle/>
                    <a:p>
                      <a:pPr algn="ctr"/>
                      <a:r>
                        <a:rPr lang="en-US" sz="3300"/>
                        <a:t>AD0</a:t>
                      </a:r>
                      <a:endParaRPr lang="en-CA" sz="3300"/>
                    </a:p>
                  </a:txBody>
                  <a:tcPr marL="167640" marR="167640" marT="83820" marB="83820"/>
                </a:tc>
                <a:tc>
                  <a:txBody>
                    <a:bodyPr/>
                    <a:lstStyle/>
                    <a:p>
                      <a:pPr algn="ctr"/>
                      <a:r>
                        <a:rPr lang="en-US" sz="3300" dirty="0"/>
                        <a:t>I016</a:t>
                      </a:r>
                      <a:endParaRPr lang="en-CA" sz="3300" dirty="0"/>
                    </a:p>
                  </a:txBody>
                  <a:tcPr marL="167640" marR="167640" marT="83820" marB="83820"/>
                </a:tc>
                <a:extLst>
                  <a:ext uri="{0D108BD9-81ED-4DB2-BD59-A6C34878D82A}">
                    <a16:rowId xmlns:a16="http://schemas.microsoft.com/office/drawing/2014/main" val="202106701"/>
                  </a:ext>
                </a:extLst>
              </a:tr>
            </a:tbl>
          </a:graphicData>
        </a:graphic>
      </p:graphicFrame>
    </p:spTree>
    <p:extLst>
      <p:ext uri="{BB962C8B-B14F-4D97-AF65-F5344CB8AC3E}">
        <p14:creationId xmlns:p14="http://schemas.microsoft.com/office/powerpoint/2010/main" val="53901326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DF77BF-2D56-4C32-81F7-CF96FA2ECF34}"/>
              </a:ext>
            </a:extLst>
          </p:cNvPr>
          <p:cNvSpPr>
            <a:spLocks noGrp="1"/>
          </p:cNvSpPr>
          <p:nvPr>
            <p:ph type="title"/>
          </p:nvPr>
        </p:nvSpPr>
        <p:spPr>
          <a:xfrm>
            <a:off x="718686" y="5091762"/>
            <a:ext cx="7484787" cy="1264588"/>
          </a:xfrm>
        </p:spPr>
        <p:txBody>
          <a:bodyPr vert="horz" lIns="91440" tIns="45720" rIns="91440" bIns="45720" rtlCol="0" anchor="ctr">
            <a:normAutofit/>
          </a:bodyPr>
          <a:lstStyle/>
          <a:p>
            <a:pPr algn="r"/>
            <a:r>
              <a:rPr lang="en-US" sz="4800">
                <a:solidFill>
                  <a:srgbClr val="FFFFFF"/>
                </a:solidFill>
              </a:rPr>
              <a:t>SCHEMATIC DIAGRAM</a:t>
            </a:r>
          </a:p>
        </p:txBody>
      </p:sp>
      <p:pic>
        <p:nvPicPr>
          <p:cNvPr id="4" name="Content Placeholder 3">
            <a:extLst>
              <a:ext uri="{FF2B5EF4-FFF2-40B4-BE49-F238E27FC236}">
                <a16:creationId xmlns:a16="http://schemas.microsoft.com/office/drawing/2014/main" id="{A84C73E8-DA81-44B9-A8E6-DD449D40718A}"/>
              </a:ext>
            </a:extLst>
          </p:cNvPr>
          <p:cNvPicPr>
            <a:picLocks noGrp="1" noChangeAspect="1"/>
          </p:cNvPicPr>
          <p:nvPr>
            <p:ph idx="1"/>
          </p:nvPr>
        </p:nvPicPr>
        <p:blipFill rotWithShape="1">
          <a:blip r:embed="rId2"/>
          <a:srcRect t="17352" r="-1" b="-1"/>
          <a:stretch/>
        </p:blipFill>
        <p:spPr>
          <a:xfrm>
            <a:off x="320040" y="320040"/>
            <a:ext cx="11548872" cy="4462272"/>
          </a:xfrm>
          <a:prstGeom prst="rect">
            <a:avLst/>
          </a:prstGeom>
        </p:spPr>
      </p:pic>
      <p:cxnSp>
        <p:nvCxnSpPr>
          <p:cNvPr id="11" name="Straight Connector 1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792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E6D850-3DCB-4325-9A44-04F4B7A29552}"/>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CONNECTIONS</a:t>
            </a:r>
          </a:p>
        </p:txBody>
      </p:sp>
      <p:pic>
        <p:nvPicPr>
          <p:cNvPr id="8" name="Content Placeholder 7">
            <a:extLst>
              <a:ext uri="{FF2B5EF4-FFF2-40B4-BE49-F238E27FC236}">
                <a16:creationId xmlns:a16="http://schemas.microsoft.com/office/drawing/2014/main" id="{EC66C7BD-1CFF-4C18-A38E-4B2A49447C40}"/>
              </a:ext>
            </a:extLst>
          </p:cNvPr>
          <p:cNvPicPr>
            <a:picLocks noChangeAspect="1"/>
          </p:cNvPicPr>
          <p:nvPr/>
        </p:nvPicPr>
        <p:blipFill rotWithShape="1">
          <a:blip r:embed="rId2"/>
          <a:srcRect l="1113" t="33326" r="-1113" b="11640"/>
          <a:stretch/>
        </p:blipFill>
        <p:spPr>
          <a:xfrm>
            <a:off x="378068" y="0"/>
            <a:ext cx="11579470" cy="4581940"/>
          </a:xfrm>
          <a:prstGeom prst="rect">
            <a:avLst/>
          </a:prstGeom>
        </p:spPr>
      </p:pic>
      <p:cxnSp>
        <p:nvCxnSpPr>
          <p:cNvPr id="31" name="Straight Connector 3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98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D8B6D4F-D2EA-4361-8441-331B8D196876}"/>
              </a:ext>
            </a:extLst>
          </p:cNvPr>
          <p:cNvSpPr>
            <a:spLocks noGrp="1"/>
          </p:cNvSpPr>
          <p:nvPr>
            <p:ph type="title"/>
          </p:nvPr>
        </p:nvSpPr>
        <p:spPr>
          <a:xfrm>
            <a:off x="1014141" y="1450655"/>
            <a:ext cx="3932030" cy="3956690"/>
          </a:xfrm>
        </p:spPr>
        <p:txBody>
          <a:bodyPr anchor="ctr">
            <a:normAutofit/>
          </a:bodyPr>
          <a:lstStyle/>
          <a:p>
            <a:r>
              <a:rPr lang="en-US" sz="6800">
                <a:solidFill>
                  <a:schemeClr val="bg1"/>
                </a:solidFill>
              </a:rPr>
              <a:t>ESP 32 CAM IN FLASHING MODE</a:t>
            </a:r>
            <a:endParaRPr lang="en-CA" sz="68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8D750F-5CF0-43F4-B5E6-0C7C05082430}"/>
              </a:ext>
            </a:extLst>
          </p:cNvPr>
          <p:cNvSpPr>
            <a:spLocks noGrp="1"/>
          </p:cNvSpPr>
          <p:nvPr>
            <p:ph idx="1"/>
          </p:nvPr>
        </p:nvSpPr>
        <p:spPr>
          <a:xfrm>
            <a:off x="6096000" y="1108061"/>
            <a:ext cx="5008901" cy="4571972"/>
          </a:xfrm>
        </p:spPr>
        <p:txBody>
          <a:bodyPr anchor="ctr">
            <a:normAutofit/>
          </a:bodyPr>
          <a:lstStyle/>
          <a:p>
            <a:r>
              <a:rPr lang="en-US" dirty="0">
                <a:solidFill>
                  <a:schemeClr val="bg1"/>
                </a:solidFill>
              </a:rPr>
              <a:t>GPIO 0 determines whether the ESP32 is in flashing mode or not. This GPIO is internally connected to a pull-up 10k Ohm resistor.</a:t>
            </a:r>
          </a:p>
          <a:p>
            <a:r>
              <a:rPr lang="en-US" dirty="0">
                <a:solidFill>
                  <a:schemeClr val="bg1"/>
                </a:solidFill>
              </a:rPr>
              <a:t>When GPIO 0 is connected to GND, the ESP32 goes into flashing mode and you can upload code to the board.</a:t>
            </a:r>
          </a:p>
          <a:p>
            <a:endParaRPr lang="en-CA" sz="2000" dirty="0">
              <a:solidFill>
                <a:schemeClr val="bg1"/>
              </a:solidFill>
            </a:endParaRPr>
          </a:p>
        </p:txBody>
      </p:sp>
    </p:spTree>
    <p:extLst>
      <p:ext uri="{BB962C8B-B14F-4D97-AF65-F5344CB8AC3E}">
        <p14:creationId xmlns:p14="http://schemas.microsoft.com/office/powerpoint/2010/main" val="56030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9BE4FA6B-739B-46A6-A1C4-7B5C23611CA3}"/>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Title 1">
            <a:extLst>
              <a:ext uri="{FF2B5EF4-FFF2-40B4-BE49-F238E27FC236}">
                <a16:creationId xmlns:a16="http://schemas.microsoft.com/office/drawing/2014/main" id="{432EFDC2-1ADB-4BA4-BC78-1BB4B77D0B2A}"/>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a:solidFill>
                  <a:srgbClr val="FFFFFF"/>
                </a:solidFill>
              </a:rPr>
              <a:t>IOT BASED BANK LOCKER SECURITY</a:t>
            </a:r>
          </a:p>
        </p:txBody>
      </p:sp>
      <p:sp>
        <p:nvSpPr>
          <p:cNvPr id="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52094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B1EE1F-6738-485F-A620-2602F768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7"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ADBC3B-A56F-41B3-85F5-F5683A1D220D}"/>
              </a:ext>
            </a:extLst>
          </p:cNvPr>
          <p:cNvSpPr>
            <a:spLocks noGrp="1"/>
          </p:cNvSpPr>
          <p:nvPr>
            <p:ph type="title"/>
          </p:nvPr>
        </p:nvSpPr>
        <p:spPr>
          <a:xfrm>
            <a:off x="8046748" y="1257300"/>
            <a:ext cx="3505240" cy="4254869"/>
          </a:xfrm>
        </p:spPr>
        <p:txBody>
          <a:bodyPr>
            <a:normAutofit/>
          </a:bodyPr>
          <a:lstStyle/>
          <a:p>
            <a:r>
              <a:rPr lang="en-US">
                <a:solidFill>
                  <a:schemeClr val="bg1"/>
                </a:solidFill>
              </a:rPr>
              <a:t>HOW TO UPLOAD CODE ON ESP 32 CAM??</a:t>
            </a:r>
            <a:endParaRPr lang="en-CA">
              <a:solidFill>
                <a:schemeClr val="bg1"/>
              </a:solidFill>
            </a:endParaRPr>
          </a:p>
        </p:txBody>
      </p:sp>
      <p:cxnSp>
        <p:nvCxnSpPr>
          <p:cNvPr id="11" name="Straight Connector 10">
            <a:extLst>
              <a:ext uri="{FF2B5EF4-FFF2-40B4-BE49-F238E27FC236}">
                <a16:creationId xmlns:a16="http://schemas.microsoft.com/office/drawing/2014/main" id="{ADC544FB-7860-4381-935B-43879C94F6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86703" y="1257300"/>
            <a:ext cx="0" cy="56007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FA52235-75F8-47F5-9129-8D844D08158E}"/>
              </a:ext>
            </a:extLst>
          </p:cNvPr>
          <p:cNvGraphicFramePr>
            <a:graphicFrameLocks noGrp="1"/>
          </p:cNvGraphicFramePr>
          <p:nvPr>
            <p:ph idx="1"/>
            <p:extLst>
              <p:ext uri="{D42A27DB-BD31-4B8C-83A1-F6EECF244321}">
                <p14:modId xmlns:p14="http://schemas.microsoft.com/office/powerpoint/2010/main" val="4272409461"/>
              </p:ext>
            </p:extLst>
          </p:nvPr>
        </p:nvGraphicFramePr>
        <p:xfrm>
          <a:off x="690563" y="601663"/>
          <a:ext cx="6248400" cy="5654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7999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190CA8-1D80-4AFC-B406-6B2BC9AB5404}"/>
              </a:ext>
            </a:extLst>
          </p:cNvPr>
          <p:cNvSpPr>
            <a:spLocks noGrp="1"/>
          </p:cNvSpPr>
          <p:nvPr>
            <p:ph type="title"/>
          </p:nvPr>
        </p:nvSpPr>
        <p:spPr>
          <a:xfrm>
            <a:off x="524256" y="4765963"/>
            <a:ext cx="6594189" cy="1625210"/>
          </a:xfrm>
        </p:spPr>
        <p:txBody>
          <a:bodyPr>
            <a:normAutofit/>
          </a:bodyPr>
          <a:lstStyle/>
          <a:p>
            <a:r>
              <a:rPr lang="en-US">
                <a:solidFill>
                  <a:srgbClr val="FFFFFF"/>
                </a:solidFill>
              </a:rPr>
              <a:t>HOW TO UPLOAD CODE ON ESP 32 CAM??</a:t>
            </a:r>
            <a:endParaRPr lang="en-CA">
              <a:solidFill>
                <a:srgbClr val="FFFFFF"/>
              </a:solidFill>
            </a:endParaRPr>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8870F79-DF94-4F10-A5F0-6A9C3030A3C8}"/>
              </a:ext>
            </a:extLst>
          </p:cNvPr>
          <p:cNvSpPr>
            <a:spLocks noGrp="1"/>
          </p:cNvSpPr>
          <p:nvPr>
            <p:ph idx="1"/>
          </p:nvPr>
        </p:nvSpPr>
        <p:spPr>
          <a:xfrm>
            <a:off x="8029319" y="917725"/>
            <a:ext cx="3424739" cy="4852362"/>
          </a:xfrm>
        </p:spPr>
        <p:txBody>
          <a:bodyPr anchor="ctr">
            <a:normAutofit/>
          </a:bodyPr>
          <a:lstStyle/>
          <a:p>
            <a:r>
              <a:rPr lang="en-US" sz="3600" dirty="0">
                <a:solidFill>
                  <a:srgbClr val="FFFFFF"/>
                </a:solidFill>
              </a:rPr>
              <a:t>Firstly, make the connections as shown in the table.</a:t>
            </a:r>
          </a:p>
          <a:p>
            <a:endParaRPr lang="en-CA" sz="2000" dirty="0">
              <a:solidFill>
                <a:srgbClr val="FFFFFF"/>
              </a:solidFill>
            </a:endParaRPr>
          </a:p>
        </p:txBody>
      </p:sp>
      <p:graphicFrame>
        <p:nvGraphicFramePr>
          <p:cNvPr id="4" name="Table 4">
            <a:extLst>
              <a:ext uri="{FF2B5EF4-FFF2-40B4-BE49-F238E27FC236}">
                <a16:creationId xmlns:a16="http://schemas.microsoft.com/office/drawing/2014/main" id="{117BB0BF-A1AE-42F6-8139-58988874A7D7}"/>
              </a:ext>
            </a:extLst>
          </p:cNvPr>
          <p:cNvGraphicFramePr>
            <a:graphicFrameLocks noGrp="1"/>
          </p:cNvGraphicFramePr>
          <p:nvPr>
            <p:extLst>
              <p:ext uri="{D42A27DB-BD31-4B8C-83A1-F6EECF244321}">
                <p14:modId xmlns:p14="http://schemas.microsoft.com/office/powerpoint/2010/main" val="995314405"/>
              </p:ext>
            </p:extLst>
          </p:nvPr>
        </p:nvGraphicFramePr>
        <p:xfrm>
          <a:off x="566744" y="798184"/>
          <a:ext cx="6579911" cy="3149950"/>
        </p:xfrm>
        <a:graphic>
          <a:graphicData uri="http://schemas.openxmlformats.org/drawingml/2006/table">
            <a:tbl>
              <a:tblPr firstRow="1" bandRow="1">
                <a:tableStyleId>{8EC20E35-A176-4012-BC5E-935CFFF8708E}</a:tableStyleId>
              </a:tblPr>
              <a:tblGrid>
                <a:gridCol w="2936024">
                  <a:extLst>
                    <a:ext uri="{9D8B030D-6E8A-4147-A177-3AD203B41FA5}">
                      <a16:colId xmlns:a16="http://schemas.microsoft.com/office/drawing/2014/main" val="35878698"/>
                    </a:ext>
                  </a:extLst>
                </a:gridCol>
                <a:gridCol w="3643887">
                  <a:extLst>
                    <a:ext uri="{9D8B030D-6E8A-4147-A177-3AD203B41FA5}">
                      <a16:colId xmlns:a16="http://schemas.microsoft.com/office/drawing/2014/main" val="1793906364"/>
                    </a:ext>
                  </a:extLst>
                </a:gridCol>
              </a:tblGrid>
              <a:tr h="629990">
                <a:tc>
                  <a:txBody>
                    <a:bodyPr/>
                    <a:lstStyle/>
                    <a:p>
                      <a:r>
                        <a:rPr lang="en-US" sz="2800"/>
                        <a:t>ESP 8266</a:t>
                      </a:r>
                      <a:endParaRPr lang="en-CA" sz="2800"/>
                    </a:p>
                  </a:txBody>
                  <a:tcPr marL="143179" marR="143179" marT="71590" marB="71590"/>
                </a:tc>
                <a:tc>
                  <a:txBody>
                    <a:bodyPr/>
                    <a:lstStyle/>
                    <a:p>
                      <a:r>
                        <a:rPr lang="en-US" sz="2800"/>
                        <a:t>ESP 32 CAM</a:t>
                      </a:r>
                      <a:endParaRPr lang="en-CA" sz="2800"/>
                    </a:p>
                  </a:txBody>
                  <a:tcPr marL="143179" marR="143179" marT="71590" marB="71590"/>
                </a:tc>
                <a:extLst>
                  <a:ext uri="{0D108BD9-81ED-4DB2-BD59-A6C34878D82A}">
                    <a16:rowId xmlns:a16="http://schemas.microsoft.com/office/drawing/2014/main" val="1523601613"/>
                  </a:ext>
                </a:extLst>
              </a:tr>
              <a:tr h="629990">
                <a:tc>
                  <a:txBody>
                    <a:bodyPr/>
                    <a:lstStyle/>
                    <a:p>
                      <a:r>
                        <a:rPr lang="en-US" sz="2800"/>
                        <a:t>Rx</a:t>
                      </a:r>
                      <a:endParaRPr lang="en-CA" sz="2800"/>
                    </a:p>
                  </a:txBody>
                  <a:tcPr marL="143179" marR="143179" marT="71590" marB="71590"/>
                </a:tc>
                <a:tc>
                  <a:txBody>
                    <a:bodyPr/>
                    <a:lstStyle/>
                    <a:p>
                      <a:r>
                        <a:rPr lang="en-US" sz="2800"/>
                        <a:t>UOR</a:t>
                      </a:r>
                      <a:endParaRPr lang="en-CA" sz="2800"/>
                    </a:p>
                  </a:txBody>
                  <a:tcPr marL="143179" marR="143179" marT="71590" marB="71590"/>
                </a:tc>
                <a:extLst>
                  <a:ext uri="{0D108BD9-81ED-4DB2-BD59-A6C34878D82A}">
                    <a16:rowId xmlns:a16="http://schemas.microsoft.com/office/drawing/2014/main" val="1011891755"/>
                  </a:ext>
                </a:extLst>
              </a:tr>
              <a:tr h="629990">
                <a:tc>
                  <a:txBody>
                    <a:bodyPr/>
                    <a:lstStyle/>
                    <a:p>
                      <a:r>
                        <a:rPr lang="en-US" sz="2800"/>
                        <a:t>Tx</a:t>
                      </a:r>
                      <a:endParaRPr lang="en-CA" sz="2800"/>
                    </a:p>
                  </a:txBody>
                  <a:tcPr marL="143179" marR="143179" marT="71590" marB="71590"/>
                </a:tc>
                <a:tc>
                  <a:txBody>
                    <a:bodyPr/>
                    <a:lstStyle/>
                    <a:p>
                      <a:r>
                        <a:rPr lang="en-US" sz="2800"/>
                        <a:t>UOT</a:t>
                      </a:r>
                      <a:endParaRPr lang="en-CA" sz="2800"/>
                    </a:p>
                  </a:txBody>
                  <a:tcPr marL="143179" marR="143179" marT="71590" marB="71590"/>
                </a:tc>
                <a:extLst>
                  <a:ext uri="{0D108BD9-81ED-4DB2-BD59-A6C34878D82A}">
                    <a16:rowId xmlns:a16="http://schemas.microsoft.com/office/drawing/2014/main" val="1253569213"/>
                  </a:ext>
                </a:extLst>
              </a:tr>
              <a:tr h="629990">
                <a:tc>
                  <a:txBody>
                    <a:bodyPr/>
                    <a:lstStyle/>
                    <a:p>
                      <a:r>
                        <a:rPr lang="en-US" sz="2800"/>
                        <a:t>GND</a:t>
                      </a:r>
                      <a:endParaRPr lang="en-CA" sz="2800"/>
                    </a:p>
                  </a:txBody>
                  <a:tcPr marL="143179" marR="143179" marT="71590" marB="71590"/>
                </a:tc>
                <a:tc>
                  <a:txBody>
                    <a:bodyPr/>
                    <a:lstStyle/>
                    <a:p>
                      <a:r>
                        <a:rPr lang="en-US" sz="2800"/>
                        <a:t>GND</a:t>
                      </a:r>
                      <a:endParaRPr lang="en-CA" sz="2800"/>
                    </a:p>
                  </a:txBody>
                  <a:tcPr marL="143179" marR="143179" marT="71590" marB="71590"/>
                </a:tc>
                <a:extLst>
                  <a:ext uri="{0D108BD9-81ED-4DB2-BD59-A6C34878D82A}">
                    <a16:rowId xmlns:a16="http://schemas.microsoft.com/office/drawing/2014/main" val="3507949946"/>
                  </a:ext>
                </a:extLst>
              </a:tr>
              <a:tr h="629990">
                <a:tc>
                  <a:txBody>
                    <a:bodyPr/>
                    <a:lstStyle/>
                    <a:p>
                      <a:r>
                        <a:rPr lang="en-US" sz="2800"/>
                        <a:t>Vin</a:t>
                      </a:r>
                      <a:endParaRPr lang="en-CA" sz="2800"/>
                    </a:p>
                  </a:txBody>
                  <a:tcPr marL="143179" marR="143179" marT="71590" marB="71590"/>
                </a:tc>
                <a:tc>
                  <a:txBody>
                    <a:bodyPr/>
                    <a:lstStyle/>
                    <a:p>
                      <a:r>
                        <a:rPr lang="en-US" sz="2800"/>
                        <a:t>5V</a:t>
                      </a:r>
                      <a:endParaRPr lang="en-CA" sz="2800"/>
                    </a:p>
                  </a:txBody>
                  <a:tcPr marL="143179" marR="143179" marT="71590" marB="71590"/>
                </a:tc>
                <a:extLst>
                  <a:ext uri="{0D108BD9-81ED-4DB2-BD59-A6C34878D82A}">
                    <a16:rowId xmlns:a16="http://schemas.microsoft.com/office/drawing/2014/main" val="2424956411"/>
                  </a:ext>
                </a:extLst>
              </a:tr>
            </a:tbl>
          </a:graphicData>
        </a:graphic>
      </p:graphicFrame>
    </p:spTree>
    <p:extLst>
      <p:ext uri="{BB962C8B-B14F-4D97-AF65-F5344CB8AC3E}">
        <p14:creationId xmlns:p14="http://schemas.microsoft.com/office/powerpoint/2010/main" val="4199231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4C057-BFFC-4C16-BB35-28501F1419FD}"/>
              </a:ext>
            </a:extLst>
          </p:cNvPr>
          <p:cNvSpPr>
            <a:spLocks noGrp="1"/>
          </p:cNvSpPr>
          <p:nvPr>
            <p:ph type="title"/>
          </p:nvPr>
        </p:nvSpPr>
        <p:spPr>
          <a:xfrm>
            <a:off x="838200" y="963877"/>
            <a:ext cx="3494362" cy="4930246"/>
          </a:xfrm>
        </p:spPr>
        <p:txBody>
          <a:bodyPr>
            <a:normAutofit/>
          </a:bodyPr>
          <a:lstStyle/>
          <a:p>
            <a:pPr algn="r"/>
            <a:r>
              <a:rPr lang="en-US"/>
              <a:t>HOW TO UPLOAD CODE ON ESP 32 CAM??</a:t>
            </a:r>
            <a:endParaRPr lang="en-CA"/>
          </a:p>
        </p:txBody>
      </p:sp>
      <p:cxnSp>
        <p:nvCxnSpPr>
          <p:cNvPr id="15"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E16218E-887B-442D-9BE8-912C8D6B370E}"/>
              </a:ext>
            </a:extLst>
          </p:cNvPr>
          <p:cNvSpPr>
            <a:spLocks noGrp="1"/>
          </p:cNvSpPr>
          <p:nvPr>
            <p:ph idx="1"/>
          </p:nvPr>
        </p:nvSpPr>
        <p:spPr>
          <a:xfrm>
            <a:off x="4976031" y="963877"/>
            <a:ext cx="6377769" cy="4930246"/>
          </a:xfrm>
        </p:spPr>
        <p:txBody>
          <a:bodyPr anchor="ctr">
            <a:normAutofit/>
          </a:bodyPr>
          <a:lstStyle/>
          <a:p>
            <a:r>
              <a:rPr lang="en-US" sz="2400"/>
              <a:t>There are few things that we need to consider while uploading the code to Esp 32 cam module.</a:t>
            </a:r>
          </a:p>
          <a:p>
            <a:pPr marL="514350" indent="-514350">
              <a:buFont typeface="+mj-lt"/>
              <a:buAutoNum type="arabicPeriod"/>
            </a:pPr>
            <a:r>
              <a:rPr lang="en-US" sz="2400"/>
              <a:t>Make sure that the ESP 32 is in flash mode. Make connections as shown in the table .</a:t>
            </a:r>
          </a:p>
          <a:p>
            <a:pPr marL="514350" indent="-514350">
              <a:buFont typeface="+mj-lt"/>
              <a:buAutoNum type="arabicPeriod"/>
            </a:pPr>
            <a:r>
              <a:rPr lang="en-US" sz="2400"/>
              <a:t>Connect EN pin and GND pin of ESP8266 with each other.</a:t>
            </a:r>
          </a:p>
          <a:p>
            <a:pPr marL="514350" indent="-514350">
              <a:buFont typeface="+mj-lt"/>
              <a:buAutoNum type="arabicPeriod"/>
            </a:pPr>
            <a:r>
              <a:rPr lang="en-US" sz="2400"/>
              <a:t>Connect Io0 to GND pin of ESP32CAM with each other.</a:t>
            </a:r>
          </a:p>
          <a:p>
            <a:pPr marL="0" indent="0">
              <a:buNone/>
            </a:pPr>
            <a:endParaRPr lang="en-CA" sz="2400"/>
          </a:p>
        </p:txBody>
      </p:sp>
    </p:spTree>
    <p:extLst>
      <p:ext uri="{BB962C8B-B14F-4D97-AF65-F5344CB8AC3E}">
        <p14:creationId xmlns:p14="http://schemas.microsoft.com/office/powerpoint/2010/main" val="413831974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AF2E3C66-C518-4A53-9F42-921CB8443E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A548426-E6DF-4147-B80D-5013AB841CA7}"/>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CODING</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367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Graphical user interface, text, application&#10;&#10;Description automatically generated">
            <a:extLst>
              <a:ext uri="{FF2B5EF4-FFF2-40B4-BE49-F238E27FC236}">
                <a16:creationId xmlns:a16="http://schemas.microsoft.com/office/drawing/2014/main" id="{DB4B9E77-FC05-4702-B75A-589B57EBFD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6458135-9C03-488D-BA38-AA6D076C95AB}"/>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CODING</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28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FB2A72-964F-418A-99CF-139A0F13C95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CODING</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F18FC33-462D-4523-A84F-65CACF19C6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2443" y="2427541"/>
            <a:ext cx="8372014" cy="4282746"/>
          </a:xfrm>
          <a:prstGeom prst="rect">
            <a:avLst/>
          </a:prstGeom>
        </p:spPr>
      </p:pic>
    </p:spTree>
    <p:extLst>
      <p:ext uri="{BB962C8B-B14F-4D97-AF65-F5344CB8AC3E}">
        <p14:creationId xmlns:p14="http://schemas.microsoft.com/office/powerpoint/2010/main" val="3061988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EB87-67C4-49DD-BA0C-56C30AEFCAA6}"/>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CODING</a:t>
            </a:r>
          </a:p>
        </p:txBody>
      </p:sp>
      <p:pic>
        <p:nvPicPr>
          <p:cNvPr id="5" name="Content Placeholder 4" descr="Shape, rectangle&#10;&#10;Description automatically generated">
            <a:extLst>
              <a:ext uri="{FF2B5EF4-FFF2-40B4-BE49-F238E27FC236}">
                <a16:creationId xmlns:a16="http://schemas.microsoft.com/office/drawing/2014/main" id="{42110F69-E119-44CB-959F-E4435628CB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351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123763946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0113F316-2224-406C-9E7A-82F9FDA61D0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999"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AA792-66D1-4A33-98A3-D39FD2DFD39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CODING</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469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282C-88D9-402E-9B36-957CC7DD5C79}"/>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OUTPUT</a:t>
            </a:r>
          </a:p>
        </p:txBody>
      </p:sp>
      <p:pic>
        <p:nvPicPr>
          <p:cNvPr id="5" name="Content Placeholder 4" descr="Graphical user interface, text, application&#10;&#10;Description automatically generated">
            <a:extLst>
              <a:ext uri="{FF2B5EF4-FFF2-40B4-BE49-F238E27FC236}">
                <a16:creationId xmlns:a16="http://schemas.microsoft.com/office/drawing/2014/main" id="{855ED9C2-B2D2-48F0-818E-AFAB2044A8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43" r="1" b="19456"/>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0470424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7E14D7-6F79-48CD-8A03-188F31ED2DEB}"/>
              </a:ext>
            </a:extLst>
          </p:cNvPr>
          <p:cNvSpPr>
            <a:spLocks noGrp="1"/>
          </p:cNvSpPr>
          <p:nvPr>
            <p:ph type="title"/>
          </p:nvPr>
        </p:nvSpPr>
        <p:spPr>
          <a:xfrm>
            <a:off x="833002" y="365125"/>
            <a:ext cx="10520702" cy="1325563"/>
          </a:xfrm>
        </p:spPr>
        <p:txBody>
          <a:bodyPr>
            <a:normAutofit/>
          </a:bodyPr>
          <a:lstStyle/>
          <a:p>
            <a:r>
              <a:rPr lang="en-US">
                <a:solidFill>
                  <a:srgbClr val="FFFFFF"/>
                </a:solidFill>
              </a:rPr>
              <a:t>REFERENCES</a:t>
            </a:r>
            <a:endParaRPr lang="en-CA">
              <a:solidFill>
                <a:srgbClr val="FFFFFF"/>
              </a:solidFill>
            </a:endParaRPr>
          </a:p>
        </p:txBody>
      </p:sp>
      <p:sp>
        <p:nvSpPr>
          <p:cNvPr id="3" name="Content Placeholder 2">
            <a:extLst>
              <a:ext uri="{FF2B5EF4-FFF2-40B4-BE49-F238E27FC236}">
                <a16:creationId xmlns:a16="http://schemas.microsoft.com/office/drawing/2014/main" id="{44C90169-E120-44E9-AB50-3128B1F1D281}"/>
              </a:ext>
            </a:extLst>
          </p:cNvPr>
          <p:cNvSpPr>
            <a:spLocks noGrp="1"/>
          </p:cNvSpPr>
          <p:nvPr>
            <p:ph idx="1"/>
          </p:nvPr>
        </p:nvSpPr>
        <p:spPr>
          <a:xfrm>
            <a:off x="838201" y="2022601"/>
            <a:ext cx="10515598" cy="4154361"/>
          </a:xfrm>
        </p:spPr>
        <p:txBody>
          <a:bodyPr>
            <a:normAutofit/>
          </a:bodyPr>
          <a:lstStyle/>
          <a:p>
            <a:pPr marL="0" indent="0">
              <a:buNone/>
            </a:pPr>
            <a:r>
              <a:rPr lang="en-CA" sz="2000" dirty="0">
                <a:solidFill>
                  <a:srgbClr val="FFFFFF"/>
                </a:solidFill>
                <a:hlinkClick r:id="rId2"/>
              </a:rPr>
              <a:t>  </a:t>
            </a:r>
          </a:p>
          <a:p>
            <a:r>
              <a:rPr lang="en-CA" sz="2400" dirty="0">
                <a:solidFill>
                  <a:srgbClr val="FFFFFF"/>
                </a:solidFill>
                <a:hlinkClick r:id="rId2"/>
              </a:rPr>
              <a:t>https://randomnerdtutorials.com/esp8266-pinout-reference-gpios/</a:t>
            </a:r>
            <a:endParaRPr lang="en-CA" sz="2400" dirty="0">
              <a:solidFill>
                <a:srgbClr val="FFFFFF"/>
              </a:solidFill>
            </a:endParaRPr>
          </a:p>
          <a:p>
            <a:r>
              <a:rPr lang="en-CA" sz="2400" dirty="0">
                <a:solidFill>
                  <a:srgbClr val="FFFFFF"/>
                </a:solidFill>
                <a:hlinkClick r:id="rId3"/>
              </a:rPr>
              <a:t>https://www.make-it.ca/nodemcu-arduino/nodemcu-details-specifications/</a:t>
            </a:r>
            <a:endParaRPr lang="en-CA" sz="2400" dirty="0">
              <a:solidFill>
                <a:srgbClr val="FFFFFF"/>
              </a:solidFill>
            </a:endParaRPr>
          </a:p>
          <a:p>
            <a:r>
              <a:rPr lang="en-CA" sz="2400" dirty="0">
                <a:solidFill>
                  <a:srgbClr val="FFFFFF"/>
                </a:solidFill>
                <a:hlinkClick r:id="rId4"/>
              </a:rPr>
              <a:t>https://randomnerdtutorials.com/esp32-cam-video-streaming-face-recognition-arduino-ide/</a:t>
            </a:r>
            <a:endParaRPr lang="en-CA" sz="2400" dirty="0">
              <a:solidFill>
                <a:srgbClr val="FFFFFF"/>
              </a:solidFill>
            </a:endParaRPr>
          </a:p>
          <a:p>
            <a:r>
              <a:rPr lang="en-CA" sz="2400" dirty="0">
                <a:solidFill>
                  <a:srgbClr val="FFFFFF"/>
                </a:solidFill>
                <a:hlinkClick r:id="rId5"/>
              </a:rPr>
              <a:t>https://www.instructables.com/Programming-ESP32-CAM-With-ESP8266/</a:t>
            </a:r>
            <a:endParaRPr lang="en-CA" sz="2400" dirty="0">
              <a:solidFill>
                <a:srgbClr val="FFFFFF"/>
              </a:solidFill>
            </a:endParaRPr>
          </a:p>
          <a:p>
            <a:r>
              <a:rPr lang="en-CA" sz="2400" dirty="0">
                <a:solidFill>
                  <a:srgbClr val="FFFFFF"/>
                </a:solidFill>
                <a:hlinkClick r:id="rId6"/>
              </a:rPr>
              <a:t>https://www.ics.com/blog/introduction-gpio-programming</a:t>
            </a:r>
            <a:endParaRPr lang="en-CA" sz="2400" dirty="0">
              <a:solidFill>
                <a:srgbClr val="FFFFFF"/>
              </a:solidFill>
            </a:endParaRPr>
          </a:p>
          <a:p>
            <a:r>
              <a:rPr lang="en-CA" sz="2400" dirty="0">
                <a:solidFill>
                  <a:srgbClr val="FFFFFF"/>
                </a:solidFill>
                <a:hlinkClick r:id="rId7"/>
              </a:rPr>
              <a:t>https://www.metageek.com/training/resources/wifi-signal-strength-basics.html</a:t>
            </a:r>
            <a:endParaRPr lang="en-CA" sz="2400" dirty="0">
              <a:solidFill>
                <a:srgbClr val="FFFFFF"/>
              </a:solidFill>
            </a:endParaRPr>
          </a:p>
          <a:p>
            <a:endParaRPr lang="en-CA" sz="2000" dirty="0">
              <a:solidFill>
                <a:srgbClr val="FFFFFF"/>
              </a:solidFill>
            </a:endParaRPr>
          </a:p>
          <a:p>
            <a:endParaRPr lang="en-CA" sz="2000" dirty="0">
              <a:solidFill>
                <a:srgbClr val="FFFFFF"/>
              </a:solidFill>
            </a:endParaRPr>
          </a:p>
          <a:p>
            <a:endParaRPr lang="en-CA" sz="2000" dirty="0">
              <a:solidFill>
                <a:srgbClr val="FFFFFF"/>
              </a:solidFill>
            </a:endParaRPr>
          </a:p>
          <a:p>
            <a:endParaRPr lang="en-CA" sz="2000" dirty="0">
              <a:solidFill>
                <a:srgbClr val="FFFFFF"/>
              </a:solidFill>
            </a:endParaRPr>
          </a:p>
        </p:txBody>
      </p:sp>
    </p:spTree>
    <p:extLst>
      <p:ext uri="{BB962C8B-B14F-4D97-AF65-F5344CB8AC3E}">
        <p14:creationId xmlns:p14="http://schemas.microsoft.com/office/powerpoint/2010/main" val="330345578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25A55D5-199A-48F6-8793-8DCF599E0088}"/>
              </a:ext>
            </a:extLst>
          </p:cNvPr>
          <p:cNvSpPr>
            <a:spLocks noGrp="1"/>
          </p:cNvSpPr>
          <p:nvPr>
            <p:ph type="title"/>
          </p:nvPr>
        </p:nvSpPr>
        <p:spPr>
          <a:xfrm>
            <a:off x="922635" y="1250575"/>
            <a:ext cx="4604274" cy="4163210"/>
          </a:xfrm>
        </p:spPr>
        <p:txBody>
          <a:bodyPr anchor="ctr">
            <a:normAutofit/>
          </a:bodyPr>
          <a:lstStyle/>
          <a:p>
            <a:r>
              <a:rPr lang="en-US" sz="7400">
                <a:solidFill>
                  <a:schemeClr val="bg1"/>
                </a:solidFill>
              </a:rPr>
              <a:t>TABLE OF CONTENTS</a:t>
            </a:r>
            <a:endParaRPr lang="en-CA" sz="7400">
              <a:solidFill>
                <a:schemeClr val="bg1"/>
              </a:solidFill>
            </a:endParaRPr>
          </a:p>
        </p:txBody>
      </p:sp>
      <p:sp>
        <p:nvSpPr>
          <p:cNvPr id="10"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D8A88B-EC74-4B16-8D1E-B95E9462E364}"/>
              </a:ext>
            </a:extLst>
          </p:cNvPr>
          <p:cNvSpPr>
            <a:spLocks noGrp="1"/>
          </p:cNvSpPr>
          <p:nvPr>
            <p:ph idx="1"/>
          </p:nvPr>
        </p:nvSpPr>
        <p:spPr>
          <a:xfrm>
            <a:off x="6293224" y="860612"/>
            <a:ext cx="4797909" cy="5997388"/>
          </a:xfrm>
        </p:spPr>
        <p:txBody>
          <a:bodyPr anchor="ctr">
            <a:normAutofit/>
          </a:bodyPr>
          <a:lstStyle/>
          <a:p>
            <a:r>
              <a:rPr lang="en-US" sz="1800" dirty="0">
                <a:solidFill>
                  <a:schemeClr val="bg1"/>
                </a:solidFill>
              </a:rPr>
              <a:t>PROJECT OVERVIEW</a:t>
            </a:r>
          </a:p>
          <a:p>
            <a:r>
              <a:rPr lang="en-CA" sz="1800" dirty="0">
                <a:solidFill>
                  <a:schemeClr val="bg1"/>
                </a:solidFill>
              </a:rPr>
              <a:t>REQIREMENTS</a:t>
            </a:r>
          </a:p>
          <a:p>
            <a:pPr lvl="2"/>
            <a:r>
              <a:rPr lang="en-CA" sz="1800" dirty="0">
                <a:solidFill>
                  <a:schemeClr val="bg1"/>
                </a:solidFill>
              </a:rPr>
              <a:t>Hardware requirements</a:t>
            </a:r>
          </a:p>
          <a:p>
            <a:pPr lvl="2"/>
            <a:r>
              <a:rPr lang="en-CA" sz="1800" dirty="0">
                <a:solidFill>
                  <a:schemeClr val="bg1"/>
                </a:solidFill>
              </a:rPr>
              <a:t>Software requirements</a:t>
            </a:r>
          </a:p>
          <a:p>
            <a:r>
              <a:rPr lang="en-CA" sz="1800" dirty="0">
                <a:solidFill>
                  <a:schemeClr val="bg1"/>
                </a:solidFill>
              </a:rPr>
              <a:t>INTRODUCTION TO ESP8266</a:t>
            </a:r>
          </a:p>
          <a:p>
            <a:pPr lvl="2"/>
            <a:r>
              <a:rPr lang="en-CA" sz="1800" dirty="0">
                <a:solidFill>
                  <a:schemeClr val="bg1"/>
                </a:solidFill>
              </a:rPr>
              <a:t>Pin Layout</a:t>
            </a:r>
          </a:p>
          <a:p>
            <a:pPr lvl="2"/>
            <a:r>
              <a:rPr lang="en-CA" sz="1800" dirty="0">
                <a:solidFill>
                  <a:schemeClr val="bg1"/>
                </a:solidFill>
              </a:rPr>
              <a:t>Features</a:t>
            </a:r>
          </a:p>
          <a:p>
            <a:r>
              <a:rPr lang="en-CA" sz="1800" dirty="0">
                <a:solidFill>
                  <a:schemeClr val="bg1"/>
                </a:solidFill>
              </a:rPr>
              <a:t>INTRODUCTION TO ESP32 CAM </a:t>
            </a:r>
          </a:p>
          <a:p>
            <a:pPr lvl="2"/>
            <a:r>
              <a:rPr lang="en-CA" sz="1800" dirty="0">
                <a:solidFill>
                  <a:schemeClr val="bg1"/>
                </a:solidFill>
              </a:rPr>
              <a:t>Pin Layout</a:t>
            </a:r>
          </a:p>
          <a:p>
            <a:pPr lvl="2"/>
            <a:r>
              <a:rPr lang="en-CA" sz="1800" dirty="0">
                <a:solidFill>
                  <a:schemeClr val="bg1"/>
                </a:solidFill>
              </a:rPr>
              <a:t>Features</a:t>
            </a:r>
          </a:p>
          <a:p>
            <a:r>
              <a:rPr lang="en-CA" sz="1800" dirty="0">
                <a:solidFill>
                  <a:schemeClr val="bg1"/>
                </a:solidFill>
              </a:rPr>
              <a:t>INTERACING</a:t>
            </a:r>
          </a:p>
          <a:p>
            <a:pPr lvl="2"/>
            <a:r>
              <a:rPr lang="en-CA" sz="1800" dirty="0">
                <a:solidFill>
                  <a:schemeClr val="bg1"/>
                </a:solidFill>
              </a:rPr>
              <a:t>Communication Protocol</a:t>
            </a:r>
          </a:p>
          <a:p>
            <a:pPr lvl="2"/>
            <a:r>
              <a:rPr lang="en-CA" sz="1800" dirty="0">
                <a:solidFill>
                  <a:schemeClr val="bg1"/>
                </a:solidFill>
              </a:rPr>
              <a:t>Schematic  Diagram</a:t>
            </a:r>
          </a:p>
          <a:p>
            <a:pPr lvl="2"/>
            <a:r>
              <a:rPr lang="en-CA" sz="1800" dirty="0">
                <a:solidFill>
                  <a:schemeClr val="bg1"/>
                </a:solidFill>
              </a:rPr>
              <a:t>Connections</a:t>
            </a:r>
          </a:p>
          <a:p>
            <a:pPr lvl="2"/>
            <a:r>
              <a:rPr lang="en-CA" sz="1800" dirty="0">
                <a:solidFill>
                  <a:schemeClr val="bg1"/>
                </a:solidFill>
              </a:rPr>
              <a:t>Coding</a:t>
            </a:r>
          </a:p>
          <a:p>
            <a:r>
              <a:rPr lang="en-CA" sz="1800" dirty="0">
                <a:solidFill>
                  <a:schemeClr val="bg1"/>
                </a:solidFill>
              </a:rPr>
              <a:t>TERMINAL OUTPUT</a:t>
            </a:r>
          </a:p>
          <a:p>
            <a:r>
              <a:rPr lang="en-CA" sz="1800" dirty="0">
                <a:solidFill>
                  <a:schemeClr val="bg1"/>
                </a:solidFill>
              </a:rPr>
              <a:t>REFERENCES</a:t>
            </a:r>
          </a:p>
          <a:p>
            <a:pPr lvl="2"/>
            <a:endParaRPr lang="en-CA" sz="1400" dirty="0">
              <a:solidFill>
                <a:schemeClr val="bg1"/>
              </a:solidFill>
            </a:endParaRPr>
          </a:p>
          <a:p>
            <a:endParaRPr lang="en-CA" sz="1400" dirty="0">
              <a:solidFill>
                <a:schemeClr val="bg1"/>
              </a:solidFill>
            </a:endParaRPr>
          </a:p>
          <a:p>
            <a:endParaRPr lang="en-CA" sz="1400" dirty="0">
              <a:solidFill>
                <a:schemeClr val="bg1"/>
              </a:solidFill>
            </a:endParaRPr>
          </a:p>
        </p:txBody>
      </p:sp>
    </p:spTree>
    <p:extLst>
      <p:ext uri="{BB962C8B-B14F-4D97-AF65-F5344CB8AC3E}">
        <p14:creationId xmlns:p14="http://schemas.microsoft.com/office/powerpoint/2010/main" val="3875668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lasses on top of a book">
            <a:extLst>
              <a:ext uri="{FF2B5EF4-FFF2-40B4-BE49-F238E27FC236}">
                <a16:creationId xmlns:a16="http://schemas.microsoft.com/office/drawing/2014/main" id="{EE8BB37E-9275-45EB-9898-E32FE0D08634}"/>
              </a:ext>
            </a:extLst>
          </p:cNvPr>
          <p:cNvPicPr>
            <a:picLocks noChangeAspect="1"/>
          </p:cNvPicPr>
          <p:nvPr/>
        </p:nvPicPr>
        <p:blipFill rotWithShape="1">
          <a:blip r:embed="rId2">
            <a:alphaModFix amt="35000"/>
          </a:blip>
          <a:srcRect t="14112" b="98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483293-23C4-44A6-9F02-019D6A01050F}"/>
              </a:ext>
            </a:extLst>
          </p:cNvPr>
          <p:cNvSpPr>
            <a:spLocks noGrp="1"/>
          </p:cNvSpPr>
          <p:nvPr>
            <p:ph type="title"/>
          </p:nvPr>
        </p:nvSpPr>
        <p:spPr>
          <a:xfrm>
            <a:off x="838200" y="365125"/>
            <a:ext cx="10515600" cy="1325563"/>
          </a:xfrm>
        </p:spPr>
        <p:txBody>
          <a:bodyPr>
            <a:normAutofit/>
          </a:bodyPr>
          <a:lstStyle/>
          <a:p>
            <a:r>
              <a:rPr lang="en-US">
                <a:solidFill>
                  <a:srgbClr val="FFFFFF"/>
                </a:solidFill>
              </a:rPr>
              <a:t>REFERENCES</a:t>
            </a:r>
            <a:endParaRPr lang="en-CA">
              <a:solidFill>
                <a:srgbClr val="FFFFFF"/>
              </a:solidFill>
            </a:endParaRPr>
          </a:p>
        </p:txBody>
      </p:sp>
      <p:sp>
        <p:nvSpPr>
          <p:cNvPr id="3" name="Content Placeholder 2">
            <a:extLst>
              <a:ext uri="{FF2B5EF4-FFF2-40B4-BE49-F238E27FC236}">
                <a16:creationId xmlns:a16="http://schemas.microsoft.com/office/drawing/2014/main" id="{8C6C98D8-5EBD-47D8-B874-D22A5FCCB38C}"/>
              </a:ext>
            </a:extLst>
          </p:cNvPr>
          <p:cNvSpPr>
            <a:spLocks noGrp="1"/>
          </p:cNvSpPr>
          <p:nvPr>
            <p:ph idx="1"/>
          </p:nvPr>
        </p:nvSpPr>
        <p:spPr>
          <a:xfrm>
            <a:off x="838200" y="1825625"/>
            <a:ext cx="10515600" cy="4351338"/>
          </a:xfrm>
        </p:spPr>
        <p:txBody>
          <a:bodyPr>
            <a:normAutofit/>
          </a:bodyPr>
          <a:lstStyle/>
          <a:p>
            <a:r>
              <a:rPr lang="en-CA" sz="3600" dirty="0">
                <a:solidFill>
                  <a:srgbClr val="FFFFFF"/>
                </a:solidFill>
                <a:hlinkClick r:id="rId3"/>
              </a:rPr>
              <a:t>https://randomnerdtutorials.com/esp32-cam-ai-thinker-pinout/</a:t>
            </a:r>
            <a:endParaRPr lang="en-CA" sz="3600" dirty="0">
              <a:solidFill>
                <a:srgbClr val="FFFFFF"/>
              </a:solidFill>
            </a:endParaRPr>
          </a:p>
          <a:p>
            <a:endParaRPr lang="en-CA" dirty="0">
              <a:solidFill>
                <a:srgbClr val="FFFFFF"/>
              </a:solidFill>
            </a:endParaRPr>
          </a:p>
        </p:txBody>
      </p:sp>
    </p:spTree>
    <p:extLst>
      <p:ext uri="{BB962C8B-B14F-4D97-AF65-F5344CB8AC3E}">
        <p14:creationId xmlns:p14="http://schemas.microsoft.com/office/powerpoint/2010/main" val="65934935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D6525-790E-456F-B5C3-895A27A6C18C}"/>
              </a:ext>
            </a:extLst>
          </p:cNvPr>
          <p:cNvSpPr>
            <a:spLocks noGrp="1"/>
          </p:cNvSpPr>
          <p:nvPr>
            <p:ph type="title"/>
          </p:nvPr>
        </p:nvSpPr>
        <p:spPr>
          <a:xfrm>
            <a:off x="6072445" y="3640254"/>
            <a:ext cx="5319433" cy="2076333"/>
          </a:xfrm>
        </p:spPr>
        <p:txBody>
          <a:bodyPr vert="horz" lIns="91440" tIns="45720" rIns="91440" bIns="45720" rtlCol="0" anchor="t">
            <a:normAutofit/>
          </a:bodyPr>
          <a:lstStyle/>
          <a:p>
            <a:r>
              <a:rPr lang="en-US" sz="4800" kern="1200">
                <a:solidFill>
                  <a:schemeClr val="bg1"/>
                </a:solidFill>
                <a:latin typeface="+mj-lt"/>
                <a:ea typeface="+mj-ea"/>
                <a:cs typeface="+mj-cs"/>
              </a:rPr>
              <a:t>THANK YOU</a:t>
            </a:r>
          </a:p>
        </p:txBody>
      </p:sp>
      <p:sp>
        <p:nvSpPr>
          <p:cNvPr id="11" name="Freeform: Shape 10">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Graphic 5" descr="Smiling Face with No Fill">
            <a:extLst>
              <a:ext uri="{FF2B5EF4-FFF2-40B4-BE49-F238E27FC236}">
                <a16:creationId xmlns:a16="http://schemas.microsoft.com/office/drawing/2014/main" id="{6124C4A5-AE04-4F79-98E6-F92FECF218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2868429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0F43A-2D83-4CC8-8571-D404D7788B63}"/>
              </a:ext>
            </a:extLst>
          </p:cNvPr>
          <p:cNvSpPr>
            <a:spLocks noGrp="1"/>
          </p:cNvSpPr>
          <p:nvPr>
            <p:ph type="title"/>
          </p:nvPr>
        </p:nvSpPr>
        <p:spPr>
          <a:xfrm>
            <a:off x="838200" y="585216"/>
            <a:ext cx="10515600" cy="1325563"/>
          </a:xfrm>
        </p:spPr>
        <p:txBody>
          <a:bodyPr>
            <a:normAutofit/>
          </a:bodyPr>
          <a:lstStyle/>
          <a:p>
            <a:pPr algn="ctr"/>
            <a:r>
              <a:rPr lang="en-US" b="1" dirty="0">
                <a:solidFill>
                  <a:schemeClr val="bg1"/>
                </a:solidFill>
              </a:rPr>
              <a:t>PROJECT OVERVIEW</a:t>
            </a:r>
            <a:endParaRPr lang="en-CA" b="1" dirty="0">
              <a:solidFill>
                <a:schemeClr val="bg1"/>
              </a:solidFill>
            </a:endParaRPr>
          </a:p>
        </p:txBody>
      </p:sp>
      <p:pic>
        <p:nvPicPr>
          <p:cNvPr id="5" name="Content Placeholder 4" descr="Diagram&#10;&#10;Description automatically generated">
            <a:extLst>
              <a:ext uri="{FF2B5EF4-FFF2-40B4-BE49-F238E27FC236}">
                <a16:creationId xmlns:a16="http://schemas.microsoft.com/office/drawing/2014/main" id="{3D2D7450-D4B6-4900-929F-BFC16718A5BA}"/>
              </a:ext>
            </a:extLst>
          </p:cNvPr>
          <p:cNvPicPr>
            <a:picLocks noChangeAspect="1"/>
          </p:cNvPicPr>
          <p:nvPr/>
        </p:nvPicPr>
        <p:blipFill rotWithShape="1">
          <a:blip r:embed="rId2">
            <a:extLst>
              <a:ext uri="{28A0092B-C50C-407E-A947-70E740481C1C}">
                <a14:useLocalDpi xmlns:a14="http://schemas.microsoft.com/office/drawing/2010/main" val="0"/>
              </a:ext>
            </a:extLst>
          </a:blip>
          <a:srcRect t="5715" r="3" b="14530"/>
          <a:stretch/>
        </p:blipFill>
        <p:spPr>
          <a:xfrm>
            <a:off x="1772530" y="2516777"/>
            <a:ext cx="9073662" cy="3993751"/>
          </a:xfrm>
          <a:prstGeom prst="rect">
            <a:avLst/>
          </a:prstGeom>
        </p:spPr>
      </p:pic>
    </p:spTree>
    <p:extLst>
      <p:ext uri="{BB962C8B-B14F-4D97-AF65-F5344CB8AC3E}">
        <p14:creationId xmlns:p14="http://schemas.microsoft.com/office/powerpoint/2010/main" val="351310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electronics, circuit&#10;&#10;Description automatically generated">
            <a:extLst>
              <a:ext uri="{FF2B5EF4-FFF2-40B4-BE49-F238E27FC236}">
                <a16:creationId xmlns:a16="http://schemas.microsoft.com/office/drawing/2014/main" id="{A4AD1B47-5AB8-485B-BF9F-163034517AA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24" t="29500" r="4377" b="1"/>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F166A4-43FB-4ED0-B0F8-267E8276278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REQUIREMENTS</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EA1F34-143B-4DB9-9B43-347DB1ED2FC7}"/>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2400"/>
              <a:t>For this task there are some hardware components and software.</a:t>
            </a:r>
          </a:p>
        </p:txBody>
      </p:sp>
      <p:sp>
        <p:nvSpPr>
          <p:cNvPr id="6" name="TextBox 5">
            <a:extLst>
              <a:ext uri="{FF2B5EF4-FFF2-40B4-BE49-F238E27FC236}">
                <a16:creationId xmlns:a16="http://schemas.microsoft.com/office/drawing/2014/main" id="{E38C7921-2F73-4539-9B91-CD835F946CE5}"/>
              </a:ext>
            </a:extLst>
          </p:cNvPr>
          <p:cNvSpPr txBox="1"/>
          <p:nvPr/>
        </p:nvSpPr>
        <p:spPr>
          <a:xfrm>
            <a:off x="9884959"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www.electronics-lab.com/project/esp8266-wifi-air-conditioner-remote-control/">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298074356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lose-up of a server network panel with lights and cables">
            <a:extLst>
              <a:ext uri="{FF2B5EF4-FFF2-40B4-BE49-F238E27FC236}">
                <a16:creationId xmlns:a16="http://schemas.microsoft.com/office/drawing/2014/main" id="{AD44DBFD-8BC0-4FA5-9A36-12B90FD4298D}"/>
              </a:ext>
            </a:extLst>
          </p:cNvPr>
          <p:cNvPicPr>
            <a:picLocks noChangeAspect="1"/>
          </p:cNvPicPr>
          <p:nvPr/>
        </p:nvPicPr>
        <p:blipFill rotWithShape="1">
          <a:blip r:embed="rId2">
            <a:alphaModFix amt="40000"/>
          </a:blip>
          <a:srcRect t="2715" b="13015"/>
          <a:stretch/>
        </p:blipFill>
        <p:spPr>
          <a:xfrm>
            <a:off x="20" y="10"/>
            <a:ext cx="12191979" cy="6857990"/>
          </a:xfrm>
          <a:prstGeom prst="rect">
            <a:avLst/>
          </a:prstGeom>
        </p:spPr>
      </p:pic>
      <p:sp>
        <p:nvSpPr>
          <p:cNvPr id="2" name="Title 1">
            <a:extLst>
              <a:ext uri="{FF2B5EF4-FFF2-40B4-BE49-F238E27FC236}">
                <a16:creationId xmlns:a16="http://schemas.microsoft.com/office/drawing/2014/main" id="{2238F77A-40A7-46A5-ADCE-EFC12FD671F8}"/>
              </a:ext>
            </a:extLst>
          </p:cNvPr>
          <p:cNvSpPr>
            <a:spLocks noGrp="1"/>
          </p:cNvSpPr>
          <p:nvPr>
            <p:ph type="title"/>
          </p:nvPr>
        </p:nvSpPr>
        <p:spPr>
          <a:xfrm>
            <a:off x="841249" y="941832"/>
            <a:ext cx="10506456" cy="2057400"/>
          </a:xfrm>
        </p:spPr>
        <p:txBody>
          <a:bodyPr anchor="b">
            <a:normAutofit/>
          </a:bodyPr>
          <a:lstStyle/>
          <a:p>
            <a:r>
              <a:rPr lang="en-US" sz="5000" b="1" dirty="0"/>
              <a:t>HARDWARE REQUIREMENTS</a:t>
            </a:r>
            <a:endParaRPr lang="en-CA" sz="5000" b="1" dirty="0"/>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749E70F-FFDD-4858-9292-78A2D2C19B4B}"/>
              </a:ext>
            </a:extLst>
          </p:cNvPr>
          <p:cNvSpPr>
            <a:spLocks noGrp="1"/>
          </p:cNvSpPr>
          <p:nvPr>
            <p:ph idx="1"/>
          </p:nvPr>
        </p:nvSpPr>
        <p:spPr>
          <a:xfrm>
            <a:off x="841248" y="3502152"/>
            <a:ext cx="10506456" cy="2670048"/>
          </a:xfrm>
        </p:spPr>
        <p:txBody>
          <a:bodyPr>
            <a:normAutofit/>
          </a:bodyPr>
          <a:lstStyle/>
          <a:p>
            <a:r>
              <a:rPr lang="en-US" sz="3200" dirty="0"/>
              <a:t>ESP8266</a:t>
            </a:r>
          </a:p>
          <a:p>
            <a:r>
              <a:rPr lang="en-US" sz="3200" dirty="0"/>
              <a:t>ESP32 CAM</a:t>
            </a:r>
          </a:p>
          <a:p>
            <a:r>
              <a:rPr lang="en-US" sz="3200" dirty="0"/>
              <a:t>JUMPER WIRES</a:t>
            </a:r>
          </a:p>
          <a:p>
            <a:r>
              <a:rPr lang="en-US" sz="3200" dirty="0"/>
              <a:t>USB CABLE TO CONNECT ESP8266 TO HOST MACHINE</a:t>
            </a:r>
            <a:endParaRPr lang="en-CA" sz="3200" dirty="0"/>
          </a:p>
        </p:txBody>
      </p:sp>
    </p:spTree>
    <p:extLst>
      <p:ext uri="{BB962C8B-B14F-4D97-AF65-F5344CB8AC3E}">
        <p14:creationId xmlns:p14="http://schemas.microsoft.com/office/powerpoint/2010/main" val="259049193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a:extLst>
              <a:ext uri="{FF2B5EF4-FFF2-40B4-BE49-F238E27FC236}">
                <a16:creationId xmlns:a16="http://schemas.microsoft.com/office/drawing/2014/main" id="{1A3B1A38-5EA8-4F9D-B027-29EE494F92A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091" t="22559" b="2240"/>
          <a:stretch/>
        </p:blipFill>
        <p:spPr>
          <a:xfrm>
            <a:off x="20" y="10"/>
            <a:ext cx="12191980" cy="6857990"/>
          </a:xfrm>
          <a:prstGeom prst="rect">
            <a:avLst/>
          </a:prstGeom>
        </p:spPr>
      </p:pic>
      <p:sp>
        <p:nvSpPr>
          <p:cNvPr id="39" name="Rectangle 3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B11E74-9EE1-4289-9C5A-1A77D1A98F3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t>SOFTWARE REQUIREMENTS</a:t>
            </a:r>
          </a:p>
        </p:txBody>
      </p:sp>
      <p:sp>
        <p:nvSpPr>
          <p:cNvPr id="40" name="Rectangle: Rounded Corners 3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DD9712-4526-4C02-AE89-1B51F21040F8}"/>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2400"/>
              <a:t>ARUINO IDE</a:t>
            </a:r>
          </a:p>
        </p:txBody>
      </p:sp>
      <p:sp>
        <p:nvSpPr>
          <p:cNvPr id="6" name="TextBox 5">
            <a:extLst>
              <a:ext uri="{FF2B5EF4-FFF2-40B4-BE49-F238E27FC236}">
                <a16:creationId xmlns:a16="http://schemas.microsoft.com/office/drawing/2014/main" id="{A71A18EF-0C93-4DF9-80B0-18C4A8F95B67}"/>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ru.wikipedia.org/wiki/Arduino">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31081798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7" descr="Electronic circuit board">
            <a:extLst>
              <a:ext uri="{FF2B5EF4-FFF2-40B4-BE49-F238E27FC236}">
                <a16:creationId xmlns:a16="http://schemas.microsoft.com/office/drawing/2014/main" id="{74E779E8-94EE-47E4-BC24-48036E00EC98}"/>
              </a:ext>
            </a:extLst>
          </p:cNvPr>
          <p:cNvPicPr>
            <a:picLocks noChangeAspect="1"/>
          </p:cNvPicPr>
          <p:nvPr/>
        </p:nvPicPr>
        <p:blipFill rotWithShape="1">
          <a:blip r:embed="rId2">
            <a:alphaModFix amt="40000"/>
          </a:blip>
          <a:srcRect t="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72DDB91F-57D3-4D6E-BDAF-13ED6C2430AF}"/>
              </a:ext>
            </a:extLst>
          </p:cNvPr>
          <p:cNvSpPr>
            <a:spLocks noGrp="1"/>
          </p:cNvSpPr>
          <p:nvPr>
            <p:ph type="title"/>
          </p:nvPr>
        </p:nvSpPr>
        <p:spPr>
          <a:xfrm>
            <a:off x="841249" y="941832"/>
            <a:ext cx="10506456" cy="2057400"/>
          </a:xfrm>
        </p:spPr>
        <p:txBody>
          <a:bodyPr anchor="b">
            <a:normAutofit/>
          </a:bodyPr>
          <a:lstStyle/>
          <a:p>
            <a:pPr algn="ctr"/>
            <a:r>
              <a:rPr lang="en-US" sz="5000" b="1" dirty="0"/>
              <a:t>ARDUINO IDE</a:t>
            </a:r>
            <a:endParaRPr lang="en-CA" sz="5000" b="1" dirty="0"/>
          </a:p>
        </p:txBody>
      </p:sp>
      <p:sp>
        <p:nvSpPr>
          <p:cNvPr id="41" name="Rectangle 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821D28B-44B6-4410-ACB0-7BE25D9941F3}"/>
              </a:ext>
            </a:extLst>
          </p:cNvPr>
          <p:cNvSpPr>
            <a:spLocks noGrp="1"/>
          </p:cNvSpPr>
          <p:nvPr>
            <p:ph idx="1"/>
          </p:nvPr>
        </p:nvSpPr>
        <p:spPr>
          <a:xfrm>
            <a:off x="841248" y="3502152"/>
            <a:ext cx="10506456" cy="2670048"/>
          </a:xfrm>
        </p:spPr>
        <p:txBody>
          <a:bodyPr>
            <a:noAutofit/>
          </a:bodyPr>
          <a:lstStyle/>
          <a:p>
            <a:pPr lvl="1"/>
            <a:r>
              <a:rPr lang="en-US" sz="3200" dirty="0"/>
              <a:t>The Arduino software is published as open-source tools, available for extension by experienced programmers. The language can be expanded through C++ libraries.</a:t>
            </a:r>
          </a:p>
          <a:p>
            <a:pPr lvl="1"/>
            <a:r>
              <a:rPr lang="en-US" sz="3200" dirty="0"/>
              <a:t> It is used to write and upload programs to Arduino compatible boards, but also, with the help of third-party cores, other vendor.</a:t>
            </a:r>
            <a:endParaRPr lang="en-CA" sz="3200" dirty="0"/>
          </a:p>
        </p:txBody>
      </p:sp>
    </p:spTree>
    <p:extLst>
      <p:ext uri="{BB962C8B-B14F-4D97-AF65-F5344CB8AC3E}">
        <p14:creationId xmlns:p14="http://schemas.microsoft.com/office/powerpoint/2010/main" val="330942192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electronics, circuit&#10;&#10;Description automatically generated">
            <a:extLst>
              <a:ext uri="{FF2B5EF4-FFF2-40B4-BE49-F238E27FC236}">
                <a16:creationId xmlns:a16="http://schemas.microsoft.com/office/drawing/2014/main" id="{4F2C9921-A4F0-4A0A-A184-5A52C6A3B83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213" b="13787"/>
          <a:stretch/>
        </p:blipFill>
        <p:spPr>
          <a:xfrm>
            <a:off x="-1" y="10"/>
            <a:ext cx="12192000" cy="6857990"/>
          </a:xfrm>
          <a:prstGeom prst="rect">
            <a:avLst/>
          </a:prstGeom>
        </p:spPr>
      </p:pic>
      <p:sp>
        <p:nvSpPr>
          <p:cNvPr id="1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C7A0626-9C3D-4856-BE81-5C2AAFC01BED}"/>
              </a:ext>
            </a:extLst>
          </p:cNvPr>
          <p:cNvSpPr>
            <a:spLocks noGrp="1"/>
          </p:cNvSpPr>
          <p:nvPr>
            <p:ph type="title"/>
          </p:nvPr>
        </p:nvSpPr>
        <p:spPr>
          <a:xfrm>
            <a:off x="709448" y="1913950"/>
            <a:ext cx="4204137" cy="1342754"/>
          </a:xfrm>
        </p:spPr>
        <p:txBody>
          <a:bodyPr>
            <a:normAutofit/>
          </a:bodyPr>
          <a:lstStyle/>
          <a:p>
            <a:pPr algn="ctr"/>
            <a:r>
              <a:rPr lang="en-US" sz="3600" b="1" dirty="0"/>
              <a:t>INTRODUCTION TO ESP8266 </a:t>
            </a:r>
            <a:endParaRPr lang="en-CA" sz="3600" b="1" dirty="0"/>
          </a:p>
        </p:txBody>
      </p:sp>
      <p:cxnSp>
        <p:nvCxnSpPr>
          <p:cNvPr id="14" name="Straight Connector 13">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F9A00E-2D22-42FB-AEE9-571110948B91}"/>
              </a:ext>
            </a:extLst>
          </p:cNvPr>
          <p:cNvSpPr>
            <a:spLocks noGrp="1"/>
          </p:cNvSpPr>
          <p:nvPr>
            <p:ph idx="1"/>
          </p:nvPr>
        </p:nvSpPr>
        <p:spPr>
          <a:xfrm>
            <a:off x="525516" y="3417573"/>
            <a:ext cx="4593021" cy="3440412"/>
          </a:xfrm>
        </p:spPr>
        <p:txBody>
          <a:bodyPr anchor="ctr">
            <a:noAutofit/>
          </a:bodyPr>
          <a:lstStyle/>
          <a:p>
            <a:r>
              <a:rPr lang="en-US" sz="1800" dirty="0"/>
              <a:t>The NodeMCU (Node Microcontroller Unit) is an open-source software and hardware development environment built around an inexpensive System-on-a-Chip (SoC) called the ESP8266.</a:t>
            </a:r>
          </a:p>
          <a:p>
            <a:r>
              <a:rPr lang="en-US" sz="1800" dirty="0"/>
              <a:t> The ESP8266, designed and manufactured by </a:t>
            </a:r>
            <a:r>
              <a:rPr lang="en-US" sz="1800" dirty="0" err="1"/>
              <a:t>Espressif</a:t>
            </a:r>
            <a:r>
              <a:rPr lang="en-US" sz="1800" dirty="0"/>
              <a:t> Systems, contains the crucial elements of a computer: CPU, RAM, networking (Wi-Fi), and even a modern operating system and SDK.</a:t>
            </a:r>
            <a:endParaRPr lang="en-CA" sz="1800" dirty="0"/>
          </a:p>
        </p:txBody>
      </p:sp>
      <p:sp>
        <p:nvSpPr>
          <p:cNvPr id="7" name="TextBox 6">
            <a:extLst>
              <a:ext uri="{FF2B5EF4-FFF2-40B4-BE49-F238E27FC236}">
                <a16:creationId xmlns:a16="http://schemas.microsoft.com/office/drawing/2014/main" id="{BA55F9E6-E4AC-4C65-AA36-B5A9C51A7845}"/>
              </a:ext>
            </a:extLst>
          </p:cNvPr>
          <p:cNvSpPr txBox="1"/>
          <p:nvPr/>
        </p:nvSpPr>
        <p:spPr>
          <a:xfrm>
            <a:off x="9884957"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www.electronics-lab.com/project/esp8266-wifi-air-conditioner-remote-control/">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3240708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882</Words>
  <Application>Microsoft Office PowerPoint</Application>
  <PresentationFormat>Widescreen</PresentationFormat>
  <Paragraphs>128</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Tw Cen MT</vt:lpstr>
      <vt:lpstr>Wingdings</vt:lpstr>
      <vt:lpstr>Office Theme</vt:lpstr>
      <vt:lpstr>INTERFACING ESP8266 WITH ESP32CAM AND ESP32 WIFI CONNECTIVITY</vt:lpstr>
      <vt:lpstr>IOT BASED BANK LOCKER SECURITY</vt:lpstr>
      <vt:lpstr>TABLE OF CONTENTS</vt:lpstr>
      <vt:lpstr>PROJECT OVERVIEW</vt:lpstr>
      <vt:lpstr>REQUIREMENTS</vt:lpstr>
      <vt:lpstr>HARDWARE REQUIREMENTS</vt:lpstr>
      <vt:lpstr>SOFTWARE REQUIREMENTS</vt:lpstr>
      <vt:lpstr>ARDUINO IDE</vt:lpstr>
      <vt:lpstr>INTRODUCTION TO ESP8266 </vt:lpstr>
      <vt:lpstr>FEATURES</vt:lpstr>
      <vt:lpstr>PIN DISCRIPTION</vt:lpstr>
      <vt:lpstr>ESP 32 CAM MODULE</vt:lpstr>
      <vt:lpstr>PIN DISCRIPTION</vt:lpstr>
      <vt:lpstr>ROLE OF ESP32 CAM MODULE</vt:lpstr>
      <vt:lpstr>COMMUNICATION PROTOCOL </vt:lpstr>
      <vt:lpstr>INTERFACING OF ESP32 WITH ESP8266</vt:lpstr>
      <vt:lpstr>SCHEMATIC DIAGRAM</vt:lpstr>
      <vt:lpstr>CONNECTIONS</vt:lpstr>
      <vt:lpstr>ESP 32 CAM IN FLASHING MODE</vt:lpstr>
      <vt:lpstr>HOW TO UPLOAD CODE ON ESP 32 CAM??</vt:lpstr>
      <vt:lpstr>HOW TO UPLOAD CODE ON ESP 32 CAM??</vt:lpstr>
      <vt:lpstr>HOW TO UPLOAD CODE ON ESP 32 CAM??</vt:lpstr>
      <vt:lpstr>CODING</vt:lpstr>
      <vt:lpstr>CODING</vt:lpstr>
      <vt:lpstr>CODING</vt:lpstr>
      <vt:lpstr>CODING</vt:lpstr>
      <vt:lpstr>CODING</vt:lpstr>
      <vt:lpstr>OUTPUT</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INDIVIDUAL MEETING 3</dc:title>
  <dc:creator>Amanpreet Singh</dc:creator>
  <cp:lastModifiedBy>Amanpreet Singh</cp:lastModifiedBy>
  <cp:revision>33</cp:revision>
  <dcterms:created xsi:type="dcterms:W3CDTF">2021-03-25T15:03:07Z</dcterms:created>
  <dcterms:modified xsi:type="dcterms:W3CDTF">2021-03-26T03:24:47Z</dcterms:modified>
</cp:coreProperties>
</file>